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9" r:id="rId1"/>
    <p:sldMasterId id="2147483764" r:id="rId2"/>
    <p:sldMasterId id="2147483779" r:id="rId3"/>
    <p:sldMasterId id="2147483794" r:id="rId4"/>
    <p:sldMasterId id="2147483809" r:id="rId5"/>
    <p:sldMasterId id="2147483837" r:id="rId6"/>
    <p:sldMasterId id="2147483852" r:id="rId7"/>
    <p:sldMasterId id="2147483884" r:id="rId8"/>
  </p:sldMasterIdLst>
  <p:notesMasterIdLst>
    <p:notesMasterId r:id="rId24"/>
  </p:notesMasterIdLst>
  <p:handoutMasterIdLst>
    <p:handoutMasterId r:id="rId25"/>
  </p:handoutMasterIdLst>
  <p:sldIdLst>
    <p:sldId id="585" r:id="rId9"/>
    <p:sldId id="703" r:id="rId10"/>
    <p:sldId id="587" r:id="rId11"/>
    <p:sldId id="712" r:id="rId12"/>
    <p:sldId id="605" r:id="rId13"/>
    <p:sldId id="702" r:id="rId14"/>
    <p:sldId id="679" r:id="rId15"/>
    <p:sldId id="694" r:id="rId16"/>
    <p:sldId id="681" r:id="rId17"/>
    <p:sldId id="704" r:id="rId18"/>
    <p:sldId id="705" r:id="rId19"/>
    <p:sldId id="709" r:id="rId20"/>
    <p:sldId id="707" r:id="rId21"/>
    <p:sldId id="710" r:id="rId22"/>
    <p:sldId id="695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onese" initials="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ECFF"/>
    <a:srgbClr val="FFFF00"/>
    <a:srgbClr val="FFFFFF"/>
    <a:srgbClr val="FFFFCC"/>
    <a:srgbClr val="A3A3E0"/>
    <a:srgbClr val="FFCCCC"/>
    <a:srgbClr val="99CCFF"/>
    <a:srgbClr val="FF7F7F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78140" autoAdjust="0"/>
  </p:normalViewPr>
  <p:slideViewPr>
    <p:cSldViewPr snapToGrid="0">
      <p:cViewPr>
        <p:scale>
          <a:sx n="80" d="100"/>
          <a:sy n="80" d="100"/>
        </p:scale>
        <p:origin x="-137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02277" y="-18510678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50E30-B9A3-4527-A890-6F867CB3B2D2}" type="doc">
      <dgm:prSet loTypeId="urn:microsoft.com/office/officeart/2005/8/layout/chevron1" loCatId="process" qsTypeId="urn:microsoft.com/office/officeart/2005/8/quickstyle/3d6" qsCatId="3D" csTypeId="urn:microsoft.com/office/officeart/2005/8/colors/accent1_2" csCatId="accent1" phldr="1"/>
      <dgm:spPr/>
    </dgm:pt>
    <dgm:pt modelId="{9980DB5A-9431-44A2-AB7E-21058417640A}">
      <dgm:prSet phldrT="[Texte]"/>
      <dgm:spPr/>
      <dgm:t>
        <a:bodyPr/>
        <a:lstStyle/>
        <a:p>
          <a:r>
            <a:rPr lang="fr-FR" b="1" dirty="0" smtClean="0"/>
            <a:t>High </a:t>
          </a:r>
          <a:r>
            <a:rPr lang="fr-FR" b="1" dirty="0" err="1" smtClean="0"/>
            <a:t>throughput</a:t>
          </a:r>
          <a:r>
            <a:rPr lang="fr-FR" b="1" dirty="0" smtClean="0"/>
            <a:t> </a:t>
          </a:r>
          <a:r>
            <a:rPr lang="fr-FR" b="1" dirty="0" err="1" smtClean="0"/>
            <a:t>Sequencing</a:t>
          </a:r>
          <a:endParaRPr lang="fr-FR" b="1" dirty="0"/>
        </a:p>
      </dgm:t>
    </dgm:pt>
    <dgm:pt modelId="{B7CEBB71-A55D-43B2-BFF6-F930D418A77B}" type="parTrans" cxnId="{89222A0A-1CFC-4A40-B7C2-8B7D92326057}">
      <dgm:prSet/>
      <dgm:spPr/>
      <dgm:t>
        <a:bodyPr/>
        <a:lstStyle/>
        <a:p>
          <a:endParaRPr lang="fr-FR" b="1"/>
        </a:p>
      </dgm:t>
    </dgm:pt>
    <dgm:pt modelId="{9051A8F8-A20C-4F76-9E40-1D8D1AAB4E7F}" type="sibTrans" cxnId="{89222A0A-1CFC-4A40-B7C2-8B7D92326057}">
      <dgm:prSet/>
      <dgm:spPr/>
      <dgm:t>
        <a:bodyPr/>
        <a:lstStyle/>
        <a:p>
          <a:endParaRPr lang="fr-FR" b="1"/>
        </a:p>
      </dgm:t>
    </dgm:pt>
    <dgm:pt modelId="{9233F065-6A47-4386-AC0A-E86596FBC5EB}">
      <dgm:prSet phldrT="[Texte]"/>
      <dgm:spPr/>
      <dgm:t>
        <a:bodyPr/>
        <a:lstStyle/>
        <a:p>
          <a:r>
            <a:rPr lang="fr-FR" b="1" dirty="0" err="1" smtClean="0"/>
            <a:t>Reference</a:t>
          </a:r>
          <a:r>
            <a:rPr lang="fr-FR" b="1" dirty="0" smtClean="0"/>
            <a:t> </a:t>
          </a:r>
          <a:r>
            <a:rPr lang="fr-FR" b="1" dirty="0" err="1" smtClean="0"/>
            <a:t>sequence</a:t>
          </a:r>
          <a:r>
            <a:rPr lang="fr-FR" b="1" dirty="0" smtClean="0"/>
            <a:t> </a:t>
          </a:r>
          <a:r>
            <a:rPr lang="fr-FR" b="1" dirty="0" err="1" smtClean="0"/>
            <a:t>matching</a:t>
          </a:r>
          <a:endParaRPr lang="fr-FR" b="1" dirty="0"/>
        </a:p>
      </dgm:t>
    </dgm:pt>
    <dgm:pt modelId="{3C3A6D2B-0302-4748-B331-744A0121C05F}" type="parTrans" cxnId="{14BF3E15-A53D-4041-B24C-53D6E5EFDE2F}">
      <dgm:prSet/>
      <dgm:spPr/>
      <dgm:t>
        <a:bodyPr/>
        <a:lstStyle/>
        <a:p>
          <a:endParaRPr lang="fr-FR" b="1"/>
        </a:p>
      </dgm:t>
    </dgm:pt>
    <dgm:pt modelId="{04F5DD97-DB92-4775-AD3B-908EF46E0146}" type="sibTrans" cxnId="{14BF3E15-A53D-4041-B24C-53D6E5EFDE2F}">
      <dgm:prSet/>
      <dgm:spPr/>
      <dgm:t>
        <a:bodyPr/>
        <a:lstStyle/>
        <a:p>
          <a:endParaRPr lang="fr-FR" b="1"/>
        </a:p>
      </dgm:t>
    </dgm:pt>
    <dgm:pt modelId="{A4DC101B-FE66-472D-89FE-6723A7AD24EE}">
      <dgm:prSet phldrT="[Texte]"/>
      <dgm:spPr/>
      <dgm:t>
        <a:bodyPr/>
        <a:lstStyle/>
        <a:p>
          <a:r>
            <a:rPr lang="fr-FR" b="1" dirty="0" smtClean="0"/>
            <a:t>Gene </a:t>
          </a:r>
          <a:r>
            <a:rPr lang="fr-FR" b="1" dirty="0" err="1" smtClean="0"/>
            <a:t>counting</a:t>
          </a:r>
          <a:endParaRPr lang="fr-FR" b="1" dirty="0"/>
        </a:p>
      </dgm:t>
    </dgm:pt>
    <dgm:pt modelId="{91F8D572-A3DD-46FB-9B46-F610E4862B7C}" type="parTrans" cxnId="{0AE2C844-7722-44DA-9EEB-D8615BE8EA2E}">
      <dgm:prSet/>
      <dgm:spPr/>
      <dgm:t>
        <a:bodyPr/>
        <a:lstStyle/>
        <a:p>
          <a:endParaRPr lang="fr-FR" b="1"/>
        </a:p>
      </dgm:t>
    </dgm:pt>
    <dgm:pt modelId="{3B2FA07D-6CDB-4935-B503-EAC9E5AC46F5}" type="sibTrans" cxnId="{0AE2C844-7722-44DA-9EEB-D8615BE8EA2E}">
      <dgm:prSet/>
      <dgm:spPr/>
      <dgm:t>
        <a:bodyPr/>
        <a:lstStyle/>
        <a:p>
          <a:endParaRPr lang="fr-FR" b="1"/>
        </a:p>
      </dgm:t>
    </dgm:pt>
    <dgm:pt modelId="{6EB2B16F-0D5F-4375-A510-129C02553701}">
      <dgm:prSet phldrT="[Texte]"/>
      <dgm:spPr/>
      <dgm:t>
        <a:bodyPr/>
        <a:lstStyle/>
        <a:p>
          <a:r>
            <a:rPr lang="fr-FR" b="1" dirty="0" err="1" smtClean="0"/>
            <a:t>Biological</a:t>
          </a:r>
          <a:r>
            <a:rPr lang="fr-FR" b="1" dirty="0" smtClean="0"/>
            <a:t> exploration</a:t>
          </a:r>
          <a:endParaRPr lang="fr-FR" b="1" dirty="0"/>
        </a:p>
      </dgm:t>
    </dgm:pt>
    <dgm:pt modelId="{4F93687D-C5D9-40C2-9190-7CCB52A4702B}" type="parTrans" cxnId="{6E92254B-9CB7-437A-9926-9294BE8D40A1}">
      <dgm:prSet/>
      <dgm:spPr/>
      <dgm:t>
        <a:bodyPr/>
        <a:lstStyle/>
        <a:p>
          <a:endParaRPr lang="fr-FR" b="1"/>
        </a:p>
      </dgm:t>
    </dgm:pt>
    <dgm:pt modelId="{21F40212-CD58-4DB4-B494-E68F0983E349}" type="sibTrans" cxnId="{6E92254B-9CB7-437A-9926-9294BE8D40A1}">
      <dgm:prSet/>
      <dgm:spPr/>
      <dgm:t>
        <a:bodyPr/>
        <a:lstStyle/>
        <a:p>
          <a:endParaRPr lang="fr-FR" b="1"/>
        </a:p>
      </dgm:t>
    </dgm:pt>
    <dgm:pt modelId="{67AD2938-63AF-435A-87CC-D6392B509A08}">
      <dgm:prSet phldrT="[Texte]" custT="1"/>
      <dgm:spPr/>
      <dgm:t>
        <a:bodyPr/>
        <a:lstStyle/>
        <a:p>
          <a:r>
            <a:rPr lang="fr-FR" sz="1600" b="1" dirty="0" smtClean="0"/>
            <a:t>Diagnostic</a:t>
          </a:r>
          <a:endParaRPr lang="fr-FR" sz="1600" b="1" dirty="0"/>
        </a:p>
      </dgm:t>
    </dgm:pt>
    <dgm:pt modelId="{EB515FCA-41FA-442F-ADA5-C61217B86786}" type="parTrans" cxnId="{4F55FA7B-D203-4702-B030-2E00CD2D5067}">
      <dgm:prSet/>
      <dgm:spPr/>
      <dgm:t>
        <a:bodyPr/>
        <a:lstStyle/>
        <a:p>
          <a:endParaRPr lang="fr-FR" b="1"/>
        </a:p>
      </dgm:t>
    </dgm:pt>
    <dgm:pt modelId="{4F8CF309-038C-4F3D-A66E-47C775A944C7}" type="sibTrans" cxnId="{4F55FA7B-D203-4702-B030-2E00CD2D5067}">
      <dgm:prSet/>
      <dgm:spPr/>
      <dgm:t>
        <a:bodyPr/>
        <a:lstStyle/>
        <a:p>
          <a:endParaRPr lang="fr-FR" b="1"/>
        </a:p>
      </dgm:t>
    </dgm:pt>
    <dgm:pt modelId="{25029F8F-A8AA-4019-BD47-4794BA34D7A3}">
      <dgm:prSet phldrT="[Texte]" custT="1"/>
      <dgm:spPr/>
      <dgm:t>
        <a:bodyPr/>
        <a:lstStyle/>
        <a:p>
          <a:r>
            <a:rPr lang="fr-FR" sz="1600" b="1" dirty="0" err="1" smtClean="0"/>
            <a:t>Sample</a:t>
          </a:r>
          <a:r>
            <a:rPr lang="fr-FR" sz="1400" b="1" dirty="0" smtClean="0"/>
            <a:t> </a:t>
          </a:r>
          <a:r>
            <a:rPr lang="fr-FR" sz="1400" b="1" dirty="0" err="1" smtClean="0"/>
            <a:t>collecting</a:t>
          </a:r>
          <a:r>
            <a:rPr lang="fr-FR" sz="1400" b="1" dirty="0" smtClean="0"/>
            <a:t> &amp; </a:t>
          </a:r>
          <a:r>
            <a:rPr lang="fr-FR" sz="1400" b="1" dirty="0" err="1" smtClean="0"/>
            <a:t>processing</a:t>
          </a:r>
          <a:endParaRPr lang="fr-FR" sz="1400" b="1" dirty="0"/>
        </a:p>
      </dgm:t>
    </dgm:pt>
    <dgm:pt modelId="{B57159B7-D2BC-4F1C-8136-2B5DADE6B5FE}" type="parTrans" cxnId="{1A652E14-4D2D-4250-BFC4-D183A3FDDD10}">
      <dgm:prSet/>
      <dgm:spPr/>
      <dgm:t>
        <a:bodyPr/>
        <a:lstStyle/>
        <a:p>
          <a:endParaRPr lang="fr-FR" b="1"/>
        </a:p>
      </dgm:t>
    </dgm:pt>
    <dgm:pt modelId="{064D5E73-D452-449B-A4CD-8151D70CB37B}" type="sibTrans" cxnId="{1A652E14-4D2D-4250-BFC4-D183A3FDDD10}">
      <dgm:prSet/>
      <dgm:spPr/>
      <dgm:t>
        <a:bodyPr/>
        <a:lstStyle/>
        <a:p>
          <a:endParaRPr lang="fr-FR" b="1"/>
        </a:p>
      </dgm:t>
    </dgm:pt>
    <dgm:pt modelId="{5A1909FC-BF69-413F-A557-4D0C0FA22E96}" type="pres">
      <dgm:prSet presAssocID="{F0950E30-B9A3-4527-A890-6F867CB3B2D2}" presName="Name0" presStyleCnt="0">
        <dgm:presLayoutVars>
          <dgm:dir/>
          <dgm:animLvl val="lvl"/>
          <dgm:resizeHandles val="exact"/>
        </dgm:presLayoutVars>
      </dgm:prSet>
      <dgm:spPr/>
    </dgm:pt>
    <dgm:pt modelId="{DC7E886D-811E-43E1-91E5-508333001CDE}" type="pres">
      <dgm:prSet presAssocID="{25029F8F-A8AA-4019-BD47-4794BA34D7A3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E1B434-83A0-49F7-84B2-B7A082439337}" type="pres">
      <dgm:prSet presAssocID="{064D5E73-D452-449B-A4CD-8151D70CB37B}" presName="parTxOnlySpace" presStyleCnt="0"/>
      <dgm:spPr/>
    </dgm:pt>
    <dgm:pt modelId="{737E23CE-B750-41D5-86C8-FA12D6BC3791}" type="pres">
      <dgm:prSet presAssocID="{9980DB5A-9431-44A2-AB7E-21058417640A}" presName="parTxOnly" presStyleLbl="node1" presStyleIdx="1" presStyleCnt="6" custLinFactNeighborY="60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00199DC-9473-4540-A1F8-1C0C742DC981}" type="pres">
      <dgm:prSet presAssocID="{9051A8F8-A20C-4F76-9E40-1D8D1AAB4E7F}" presName="parTxOnlySpace" presStyleCnt="0"/>
      <dgm:spPr/>
    </dgm:pt>
    <dgm:pt modelId="{CD8458AD-7205-4E79-BC2A-F72143C0F07C}" type="pres">
      <dgm:prSet presAssocID="{9233F065-6A47-4386-AC0A-E86596FBC5EB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DB1FFE-BCD5-4E0A-8078-99235E4F80CC}" type="pres">
      <dgm:prSet presAssocID="{04F5DD97-DB92-4775-AD3B-908EF46E0146}" presName="parTxOnlySpace" presStyleCnt="0"/>
      <dgm:spPr/>
    </dgm:pt>
    <dgm:pt modelId="{2D7BC5C7-3C39-4167-9E7C-38F740F886FD}" type="pres">
      <dgm:prSet presAssocID="{A4DC101B-FE66-472D-89FE-6723A7AD24E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009D01-AE8A-47A4-8333-2F1501E985F1}" type="pres">
      <dgm:prSet presAssocID="{3B2FA07D-6CDB-4935-B503-EAC9E5AC46F5}" presName="parTxOnlySpace" presStyleCnt="0"/>
      <dgm:spPr/>
    </dgm:pt>
    <dgm:pt modelId="{C9AB36C9-63A4-4A8D-A166-4E3D84030497}" type="pres">
      <dgm:prSet presAssocID="{6EB2B16F-0D5F-4375-A510-129C02553701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089DCE9-B6AF-4081-AFEC-7C698D1E637B}" type="pres">
      <dgm:prSet presAssocID="{21F40212-CD58-4DB4-B494-E68F0983E349}" presName="parTxOnlySpace" presStyleCnt="0"/>
      <dgm:spPr/>
    </dgm:pt>
    <dgm:pt modelId="{BB21A646-19A5-4BA6-ACCB-07660CEEFAEB}" type="pres">
      <dgm:prSet presAssocID="{67AD2938-63AF-435A-87CC-D6392B509A08}" presName="parTxOnly" presStyleLbl="node1" presStyleIdx="5" presStyleCnt="6" custLinFactNeighborY="-13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9222A0A-1CFC-4A40-B7C2-8B7D92326057}" srcId="{F0950E30-B9A3-4527-A890-6F867CB3B2D2}" destId="{9980DB5A-9431-44A2-AB7E-21058417640A}" srcOrd="1" destOrd="0" parTransId="{B7CEBB71-A55D-43B2-BFF6-F930D418A77B}" sibTransId="{9051A8F8-A20C-4F76-9E40-1D8D1AAB4E7F}"/>
    <dgm:cxn modelId="{C146D423-BA39-4A37-8E14-97FB13274A74}" type="presOf" srcId="{9233F065-6A47-4386-AC0A-E86596FBC5EB}" destId="{CD8458AD-7205-4E79-BC2A-F72143C0F07C}" srcOrd="0" destOrd="0" presId="urn:microsoft.com/office/officeart/2005/8/layout/chevron1"/>
    <dgm:cxn modelId="{5F6F6362-B4E3-44B6-9D6E-864E94EAA797}" type="presOf" srcId="{9980DB5A-9431-44A2-AB7E-21058417640A}" destId="{737E23CE-B750-41D5-86C8-FA12D6BC3791}" srcOrd="0" destOrd="0" presId="urn:microsoft.com/office/officeart/2005/8/layout/chevron1"/>
    <dgm:cxn modelId="{0AE2C844-7722-44DA-9EEB-D8615BE8EA2E}" srcId="{F0950E30-B9A3-4527-A890-6F867CB3B2D2}" destId="{A4DC101B-FE66-472D-89FE-6723A7AD24EE}" srcOrd="3" destOrd="0" parTransId="{91F8D572-A3DD-46FB-9B46-F610E4862B7C}" sibTransId="{3B2FA07D-6CDB-4935-B503-EAC9E5AC46F5}"/>
    <dgm:cxn modelId="{14BF3E15-A53D-4041-B24C-53D6E5EFDE2F}" srcId="{F0950E30-B9A3-4527-A890-6F867CB3B2D2}" destId="{9233F065-6A47-4386-AC0A-E86596FBC5EB}" srcOrd="2" destOrd="0" parTransId="{3C3A6D2B-0302-4748-B331-744A0121C05F}" sibTransId="{04F5DD97-DB92-4775-AD3B-908EF46E0146}"/>
    <dgm:cxn modelId="{6E92254B-9CB7-437A-9926-9294BE8D40A1}" srcId="{F0950E30-B9A3-4527-A890-6F867CB3B2D2}" destId="{6EB2B16F-0D5F-4375-A510-129C02553701}" srcOrd="4" destOrd="0" parTransId="{4F93687D-C5D9-40C2-9190-7CCB52A4702B}" sibTransId="{21F40212-CD58-4DB4-B494-E68F0983E349}"/>
    <dgm:cxn modelId="{3D512F5A-D608-4AAB-833E-72EC38D5572E}" type="presOf" srcId="{67AD2938-63AF-435A-87CC-D6392B509A08}" destId="{BB21A646-19A5-4BA6-ACCB-07660CEEFAEB}" srcOrd="0" destOrd="0" presId="urn:microsoft.com/office/officeart/2005/8/layout/chevron1"/>
    <dgm:cxn modelId="{23150F4A-2CD2-47AA-A59F-72891508575B}" type="presOf" srcId="{25029F8F-A8AA-4019-BD47-4794BA34D7A3}" destId="{DC7E886D-811E-43E1-91E5-508333001CDE}" srcOrd="0" destOrd="0" presId="urn:microsoft.com/office/officeart/2005/8/layout/chevron1"/>
    <dgm:cxn modelId="{11C74623-E535-4CCD-ADDB-17CCE50C3ED5}" type="presOf" srcId="{6EB2B16F-0D5F-4375-A510-129C02553701}" destId="{C9AB36C9-63A4-4A8D-A166-4E3D84030497}" srcOrd="0" destOrd="0" presId="urn:microsoft.com/office/officeart/2005/8/layout/chevron1"/>
    <dgm:cxn modelId="{2B7F194B-2799-463A-B807-9E9F32407150}" type="presOf" srcId="{A4DC101B-FE66-472D-89FE-6723A7AD24EE}" destId="{2D7BC5C7-3C39-4167-9E7C-38F740F886FD}" srcOrd="0" destOrd="0" presId="urn:microsoft.com/office/officeart/2005/8/layout/chevron1"/>
    <dgm:cxn modelId="{981242B0-BF9B-49BF-81C0-41463661523E}" type="presOf" srcId="{F0950E30-B9A3-4527-A890-6F867CB3B2D2}" destId="{5A1909FC-BF69-413F-A557-4D0C0FA22E96}" srcOrd="0" destOrd="0" presId="urn:microsoft.com/office/officeart/2005/8/layout/chevron1"/>
    <dgm:cxn modelId="{1A652E14-4D2D-4250-BFC4-D183A3FDDD10}" srcId="{F0950E30-B9A3-4527-A890-6F867CB3B2D2}" destId="{25029F8F-A8AA-4019-BD47-4794BA34D7A3}" srcOrd="0" destOrd="0" parTransId="{B57159B7-D2BC-4F1C-8136-2B5DADE6B5FE}" sibTransId="{064D5E73-D452-449B-A4CD-8151D70CB37B}"/>
    <dgm:cxn modelId="{4F55FA7B-D203-4702-B030-2E00CD2D5067}" srcId="{F0950E30-B9A3-4527-A890-6F867CB3B2D2}" destId="{67AD2938-63AF-435A-87CC-D6392B509A08}" srcOrd="5" destOrd="0" parTransId="{EB515FCA-41FA-442F-ADA5-C61217B86786}" sibTransId="{4F8CF309-038C-4F3D-A66E-47C775A944C7}"/>
    <dgm:cxn modelId="{E3E00DB1-8A3C-4CC0-A20C-B380540F8A16}" type="presParOf" srcId="{5A1909FC-BF69-413F-A557-4D0C0FA22E96}" destId="{DC7E886D-811E-43E1-91E5-508333001CDE}" srcOrd="0" destOrd="0" presId="urn:microsoft.com/office/officeart/2005/8/layout/chevron1"/>
    <dgm:cxn modelId="{AC9A03D4-A576-4CDA-8986-7FDD56E15C67}" type="presParOf" srcId="{5A1909FC-BF69-413F-A557-4D0C0FA22E96}" destId="{A1E1B434-83A0-49F7-84B2-B7A082439337}" srcOrd="1" destOrd="0" presId="urn:microsoft.com/office/officeart/2005/8/layout/chevron1"/>
    <dgm:cxn modelId="{8AFE88FD-842A-4F2E-9A3F-3FE9C1960E93}" type="presParOf" srcId="{5A1909FC-BF69-413F-A557-4D0C0FA22E96}" destId="{737E23CE-B750-41D5-86C8-FA12D6BC3791}" srcOrd="2" destOrd="0" presId="urn:microsoft.com/office/officeart/2005/8/layout/chevron1"/>
    <dgm:cxn modelId="{FA2CC81E-CB22-4AC2-AFD0-BBD1F4DC2773}" type="presParOf" srcId="{5A1909FC-BF69-413F-A557-4D0C0FA22E96}" destId="{D00199DC-9473-4540-A1F8-1C0C742DC981}" srcOrd="3" destOrd="0" presId="urn:microsoft.com/office/officeart/2005/8/layout/chevron1"/>
    <dgm:cxn modelId="{83D038DB-A47D-4D3B-88FB-69325D6D4F9E}" type="presParOf" srcId="{5A1909FC-BF69-413F-A557-4D0C0FA22E96}" destId="{CD8458AD-7205-4E79-BC2A-F72143C0F07C}" srcOrd="4" destOrd="0" presId="urn:microsoft.com/office/officeart/2005/8/layout/chevron1"/>
    <dgm:cxn modelId="{C7DB4242-45FC-443F-B6A2-3E4F3015E88F}" type="presParOf" srcId="{5A1909FC-BF69-413F-A557-4D0C0FA22E96}" destId="{56DB1FFE-BCD5-4E0A-8078-99235E4F80CC}" srcOrd="5" destOrd="0" presId="urn:microsoft.com/office/officeart/2005/8/layout/chevron1"/>
    <dgm:cxn modelId="{A3D24E20-01B6-41B1-BEC6-6C63EF714E9C}" type="presParOf" srcId="{5A1909FC-BF69-413F-A557-4D0C0FA22E96}" destId="{2D7BC5C7-3C39-4167-9E7C-38F740F886FD}" srcOrd="6" destOrd="0" presId="urn:microsoft.com/office/officeart/2005/8/layout/chevron1"/>
    <dgm:cxn modelId="{D2DEBCD5-AC15-449B-8499-C08BAFF2F3F9}" type="presParOf" srcId="{5A1909FC-BF69-413F-A557-4D0C0FA22E96}" destId="{2F009D01-AE8A-47A4-8333-2F1501E985F1}" srcOrd="7" destOrd="0" presId="urn:microsoft.com/office/officeart/2005/8/layout/chevron1"/>
    <dgm:cxn modelId="{926FCABC-B154-49D2-BE24-3692F9C0E49E}" type="presParOf" srcId="{5A1909FC-BF69-413F-A557-4D0C0FA22E96}" destId="{C9AB36C9-63A4-4A8D-A166-4E3D84030497}" srcOrd="8" destOrd="0" presId="urn:microsoft.com/office/officeart/2005/8/layout/chevron1"/>
    <dgm:cxn modelId="{4F3A503E-46D6-4F36-A74F-8C6F4C8BF5F2}" type="presParOf" srcId="{5A1909FC-BF69-413F-A557-4D0C0FA22E96}" destId="{9089DCE9-B6AF-4081-AFEC-7C698D1E637B}" srcOrd="9" destOrd="0" presId="urn:microsoft.com/office/officeart/2005/8/layout/chevron1"/>
    <dgm:cxn modelId="{7A064208-02CD-4FDD-95C2-E849E12E0807}" type="presParOf" srcId="{5A1909FC-BF69-413F-A557-4D0C0FA22E96}" destId="{BB21A646-19A5-4BA6-ACCB-07660CEEFAE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DD56B-7A48-4A2B-8DFF-A58495A9A7C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E7DD1A3-961B-4434-9FC1-DB95FFCD92E4}">
      <dgm:prSet phldrT="[Texte]"/>
      <dgm:spPr/>
      <dgm:t>
        <a:bodyPr/>
        <a:lstStyle/>
        <a:p>
          <a:r>
            <a:rPr lang="fr-FR" b="1" dirty="0" smtClean="0"/>
            <a:t>2009</a:t>
          </a:r>
        </a:p>
        <a:p>
          <a:r>
            <a:rPr lang="fr-FR" dirty="0" smtClean="0">
              <a:solidFill>
                <a:srgbClr val="0000FF"/>
              </a:solidFill>
            </a:rPr>
            <a:t>3TB</a:t>
          </a:r>
          <a:endParaRPr lang="fr-FR" dirty="0">
            <a:solidFill>
              <a:srgbClr val="0000FF"/>
            </a:solidFill>
          </a:endParaRPr>
        </a:p>
      </dgm:t>
    </dgm:pt>
    <dgm:pt modelId="{8EA0E6C8-733B-4E6B-9F4C-5E5088492C87}" type="parTrans" cxnId="{6300E328-03D8-45DF-B396-C5ACF16E64CF}">
      <dgm:prSet/>
      <dgm:spPr/>
      <dgm:t>
        <a:bodyPr/>
        <a:lstStyle/>
        <a:p>
          <a:endParaRPr lang="fr-FR"/>
        </a:p>
      </dgm:t>
    </dgm:pt>
    <dgm:pt modelId="{2AB62995-AFE8-424A-99CA-438BB6A98E71}" type="sibTrans" cxnId="{6300E328-03D8-45DF-B396-C5ACF16E64CF}">
      <dgm:prSet/>
      <dgm:spPr/>
      <dgm:t>
        <a:bodyPr/>
        <a:lstStyle/>
        <a:p>
          <a:endParaRPr lang="fr-FR"/>
        </a:p>
      </dgm:t>
    </dgm:pt>
    <dgm:pt modelId="{64CE57D3-6B35-4CA4-82F3-0760638694B8}">
      <dgm:prSet phldrT="[Texte]"/>
      <dgm:spPr/>
      <dgm:t>
        <a:bodyPr/>
        <a:lstStyle/>
        <a:p>
          <a:r>
            <a:rPr lang="fr-FR" b="1" dirty="0" smtClean="0"/>
            <a:t>2011</a:t>
          </a:r>
        </a:p>
        <a:p>
          <a:r>
            <a:rPr lang="fr-FR" dirty="0" smtClean="0">
              <a:solidFill>
                <a:srgbClr val="0000FF"/>
              </a:solidFill>
            </a:rPr>
            <a:t>17TB</a:t>
          </a:r>
          <a:endParaRPr lang="fr-FR" dirty="0">
            <a:solidFill>
              <a:srgbClr val="0000FF"/>
            </a:solidFill>
          </a:endParaRPr>
        </a:p>
      </dgm:t>
    </dgm:pt>
    <dgm:pt modelId="{B3BD2662-08E1-4D73-AFED-F8DF85E9FE45}" type="parTrans" cxnId="{0C0B5494-24FE-48CC-AADB-EBF3B4C3E7D7}">
      <dgm:prSet/>
      <dgm:spPr/>
      <dgm:t>
        <a:bodyPr/>
        <a:lstStyle/>
        <a:p>
          <a:endParaRPr lang="fr-FR"/>
        </a:p>
      </dgm:t>
    </dgm:pt>
    <dgm:pt modelId="{F963DC84-15E9-4B0B-8FD9-18CAA2C151FC}" type="sibTrans" cxnId="{0C0B5494-24FE-48CC-AADB-EBF3B4C3E7D7}">
      <dgm:prSet/>
      <dgm:spPr/>
      <dgm:t>
        <a:bodyPr/>
        <a:lstStyle/>
        <a:p>
          <a:endParaRPr lang="fr-FR"/>
        </a:p>
      </dgm:t>
    </dgm:pt>
    <dgm:pt modelId="{BE06BE4F-6F0B-4072-BB74-64917769D3BE}">
      <dgm:prSet phldrT="[Texte]"/>
      <dgm:spPr/>
      <dgm:t>
        <a:bodyPr/>
        <a:lstStyle/>
        <a:p>
          <a:r>
            <a:rPr lang="fr-FR" b="1" dirty="0" smtClean="0"/>
            <a:t>April 2012</a:t>
          </a:r>
          <a:endParaRPr lang="fr-FR" b="1" dirty="0" smtClean="0"/>
        </a:p>
        <a:p>
          <a:r>
            <a:rPr lang="fr-FR" dirty="0" smtClean="0">
              <a:solidFill>
                <a:srgbClr val="0000FF"/>
              </a:solidFill>
            </a:rPr>
            <a:t>31TB</a:t>
          </a:r>
          <a:endParaRPr lang="fr-FR" dirty="0" smtClean="0">
            <a:solidFill>
              <a:srgbClr val="0000FF"/>
            </a:solidFill>
          </a:endParaRPr>
        </a:p>
        <a:p>
          <a:r>
            <a:rPr lang="fr-FR" dirty="0" smtClean="0"/>
            <a:t>650000 files</a:t>
          </a:r>
        </a:p>
        <a:p>
          <a:r>
            <a:rPr lang="fr-FR" dirty="0" smtClean="0"/>
            <a:t>10</a:t>
          </a:r>
          <a:r>
            <a:rPr lang="fr-FR" baseline="30000" dirty="0" smtClean="0"/>
            <a:t>E</a:t>
          </a:r>
          <a:r>
            <a:rPr lang="fr-FR" dirty="0" smtClean="0"/>
            <a:t>13 </a:t>
          </a:r>
          <a:r>
            <a:rPr lang="fr-FR" dirty="0" err="1" smtClean="0"/>
            <a:t>tuples</a:t>
          </a:r>
          <a:endParaRPr lang="fr-FR" dirty="0" smtClean="0"/>
        </a:p>
        <a:p>
          <a:endParaRPr lang="fr-FR" dirty="0"/>
        </a:p>
      </dgm:t>
    </dgm:pt>
    <dgm:pt modelId="{D2B6DD54-5F2B-4936-B4E3-2F7223364583}" type="parTrans" cxnId="{3A328875-2E91-4FFD-95E2-A11948E6A13B}">
      <dgm:prSet/>
      <dgm:spPr/>
      <dgm:t>
        <a:bodyPr/>
        <a:lstStyle/>
        <a:p>
          <a:endParaRPr lang="fr-FR"/>
        </a:p>
      </dgm:t>
    </dgm:pt>
    <dgm:pt modelId="{99F1F712-0B57-4D68-B3F3-49807DD45BCF}" type="sibTrans" cxnId="{3A328875-2E91-4FFD-95E2-A11948E6A13B}">
      <dgm:prSet/>
      <dgm:spPr/>
      <dgm:t>
        <a:bodyPr/>
        <a:lstStyle/>
        <a:p>
          <a:endParaRPr lang="fr-FR"/>
        </a:p>
      </dgm:t>
    </dgm:pt>
    <dgm:pt modelId="{A282A176-B168-46D7-A5BA-A926BEB2B225}" type="pres">
      <dgm:prSet presAssocID="{D43DD56B-7A48-4A2B-8DFF-A58495A9A7C0}" presName="arrowDiagram" presStyleCnt="0">
        <dgm:presLayoutVars>
          <dgm:chMax val="5"/>
          <dgm:dir/>
          <dgm:resizeHandles val="exact"/>
        </dgm:presLayoutVars>
      </dgm:prSet>
      <dgm:spPr/>
    </dgm:pt>
    <dgm:pt modelId="{663742CB-2EB3-4C96-848F-4549E35CE78B}" type="pres">
      <dgm:prSet presAssocID="{D43DD56B-7A48-4A2B-8DFF-A58495A9A7C0}" presName="arrow" presStyleLbl="bgShp" presStyleIdx="0" presStyleCnt="1"/>
      <dgm:spPr/>
    </dgm:pt>
    <dgm:pt modelId="{D64FC912-501C-4FAF-BC19-8A427C07FBBF}" type="pres">
      <dgm:prSet presAssocID="{D43DD56B-7A48-4A2B-8DFF-A58495A9A7C0}" presName="arrowDiagram3" presStyleCnt="0"/>
      <dgm:spPr/>
    </dgm:pt>
    <dgm:pt modelId="{84AFF303-CD95-482D-B1D9-F94D34B37C00}" type="pres">
      <dgm:prSet presAssocID="{4E7DD1A3-961B-4434-9FC1-DB95FFCD92E4}" presName="bullet3a" presStyleLbl="node1" presStyleIdx="0" presStyleCnt="3"/>
      <dgm:spPr/>
    </dgm:pt>
    <dgm:pt modelId="{AD53EBB0-9FB9-42D2-AB2A-1B366DC0AAF6}" type="pres">
      <dgm:prSet presAssocID="{4E7DD1A3-961B-4434-9FC1-DB95FFCD92E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5723D7-F8D6-4587-87C3-81600B207197}" type="pres">
      <dgm:prSet presAssocID="{64CE57D3-6B35-4CA4-82F3-0760638694B8}" presName="bullet3b" presStyleLbl="node1" presStyleIdx="1" presStyleCnt="3"/>
      <dgm:spPr/>
    </dgm:pt>
    <dgm:pt modelId="{5052CBEF-33D9-43A2-90C9-4EF5AA7BBE08}" type="pres">
      <dgm:prSet presAssocID="{64CE57D3-6B35-4CA4-82F3-0760638694B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9EA9DF-0824-4AF4-BAFB-3974904E717B}" type="pres">
      <dgm:prSet presAssocID="{BE06BE4F-6F0B-4072-BB74-64917769D3BE}" presName="bullet3c" presStyleLbl="node1" presStyleIdx="2" presStyleCnt="3"/>
      <dgm:spPr/>
    </dgm:pt>
    <dgm:pt modelId="{06C82C7A-1F73-442B-A139-DBC1FFF0478E}" type="pres">
      <dgm:prSet presAssocID="{BE06BE4F-6F0B-4072-BB74-64917769D3BE}" presName="textBox3c" presStyleLbl="revTx" presStyleIdx="2" presStyleCnt="3" custScaleX="132984" custLinFactNeighborX="16440" custLinFactNeighborY="3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A8CE3A2-F260-47B7-AF6B-84367C806F7D}" type="presOf" srcId="{4E7DD1A3-961B-4434-9FC1-DB95FFCD92E4}" destId="{AD53EBB0-9FB9-42D2-AB2A-1B366DC0AAF6}" srcOrd="0" destOrd="0" presId="urn:microsoft.com/office/officeart/2005/8/layout/arrow2"/>
    <dgm:cxn modelId="{3A328875-2E91-4FFD-95E2-A11948E6A13B}" srcId="{D43DD56B-7A48-4A2B-8DFF-A58495A9A7C0}" destId="{BE06BE4F-6F0B-4072-BB74-64917769D3BE}" srcOrd="2" destOrd="0" parTransId="{D2B6DD54-5F2B-4936-B4E3-2F7223364583}" sibTransId="{99F1F712-0B57-4D68-B3F3-49807DD45BCF}"/>
    <dgm:cxn modelId="{6300E328-03D8-45DF-B396-C5ACF16E64CF}" srcId="{D43DD56B-7A48-4A2B-8DFF-A58495A9A7C0}" destId="{4E7DD1A3-961B-4434-9FC1-DB95FFCD92E4}" srcOrd="0" destOrd="0" parTransId="{8EA0E6C8-733B-4E6B-9F4C-5E5088492C87}" sibTransId="{2AB62995-AFE8-424A-99CA-438BB6A98E71}"/>
    <dgm:cxn modelId="{F66E99A1-06AB-4F8B-8E36-9FC3986E6260}" type="presOf" srcId="{BE06BE4F-6F0B-4072-BB74-64917769D3BE}" destId="{06C82C7A-1F73-442B-A139-DBC1FFF0478E}" srcOrd="0" destOrd="0" presId="urn:microsoft.com/office/officeart/2005/8/layout/arrow2"/>
    <dgm:cxn modelId="{0C0B5494-24FE-48CC-AADB-EBF3B4C3E7D7}" srcId="{D43DD56B-7A48-4A2B-8DFF-A58495A9A7C0}" destId="{64CE57D3-6B35-4CA4-82F3-0760638694B8}" srcOrd="1" destOrd="0" parTransId="{B3BD2662-08E1-4D73-AFED-F8DF85E9FE45}" sibTransId="{F963DC84-15E9-4B0B-8FD9-18CAA2C151FC}"/>
    <dgm:cxn modelId="{EA8BEC44-7319-4318-A0D6-D36A312CEDB2}" type="presOf" srcId="{64CE57D3-6B35-4CA4-82F3-0760638694B8}" destId="{5052CBEF-33D9-43A2-90C9-4EF5AA7BBE08}" srcOrd="0" destOrd="0" presId="urn:microsoft.com/office/officeart/2005/8/layout/arrow2"/>
    <dgm:cxn modelId="{5EDEBF85-C7A3-4F3A-8340-3B178D390D88}" type="presOf" srcId="{D43DD56B-7A48-4A2B-8DFF-A58495A9A7C0}" destId="{A282A176-B168-46D7-A5BA-A926BEB2B225}" srcOrd="0" destOrd="0" presId="urn:microsoft.com/office/officeart/2005/8/layout/arrow2"/>
    <dgm:cxn modelId="{B3C2508E-2FCD-4489-973A-E2DD08BFBB5A}" type="presParOf" srcId="{A282A176-B168-46D7-A5BA-A926BEB2B225}" destId="{663742CB-2EB3-4C96-848F-4549E35CE78B}" srcOrd="0" destOrd="0" presId="urn:microsoft.com/office/officeart/2005/8/layout/arrow2"/>
    <dgm:cxn modelId="{709DA0BA-282D-4804-A679-49BFEA805FD1}" type="presParOf" srcId="{A282A176-B168-46D7-A5BA-A926BEB2B225}" destId="{D64FC912-501C-4FAF-BC19-8A427C07FBBF}" srcOrd="1" destOrd="0" presId="urn:microsoft.com/office/officeart/2005/8/layout/arrow2"/>
    <dgm:cxn modelId="{175BDDDC-9356-45C0-8918-548115CB735E}" type="presParOf" srcId="{D64FC912-501C-4FAF-BC19-8A427C07FBBF}" destId="{84AFF303-CD95-482D-B1D9-F94D34B37C00}" srcOrd="0" destOrd="0" presId="urn:microsoft.com/office/officeart/2005/8/layout/arrow2"/>
    <dgm:cxn modelId="{005C0DFD-374E-42DF-A8A1-FFE0F7987C3B}" type="presParOf" srcId="{D64FC912-501C-4FAF-BC19-8A427C07FBBF}" destId="{AD53EBB0-9FB9-42D2-AB2A-1B366DC0AAF6}" srcOrd="1" destOrd="0" presId="urn:microsoft.com/office/officeart/2005/8/layout/arrow2"/>
    <dgm:cxn modelId="{1A1ADF52-DB4F-4429-A01F-478E3039D00F}" type="presParOf" srcId="{D64FC912-501C-4FAF-BC19-8A427C07FBBF}" destId="{3A5723D7-F8D6-4587-87C3-81600B207197}" srcOrd="2" destOrd="0" presId="urn:microsoft.com/office/officeart/2005/8/layout/arrow2"/>
    <dgm:cxn modelId="{470707BA-3571-462B-B7AE-4FE236682621}" type="presParOf" srcId="{D64FC912-501C-4FAF-BC19-8A427C07FBBF}" destId="{5052CBEF-33D9-43A2-90C9-4EF5AA7BBE08}" srcOrd="3" destOrd="0" presId="urn:microsoft.com/office/officeart/2005/8/layout/arrow2"/>
    <dgm:cxn modelId="{8E5BBB6F-F886-4134-8A59-CA17AD357470}" type="presParOf" srcId="{D64FC912-501C-4FAF-BC19-8A427C07FBBF}" destId="{579EA9DF-0824-4AF4-BAFB-3974904E717B}" srcOrd="4" destOrd="0" presId="urn:microsoft.com/office/officeart/2005/8/layout/arrow2"/>
    <dgm:cxn modelId="{1BD433C7-3C54-491B-B4DE-1F1DBEA67AB1}" type="presParOf" srcId="{D64FC912-501C-4FAF-BC19-8A427C07FBBF}" destId="{06C82C7A-1F73-442B-A139-DBC1FFF0478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7E886D-811E-43E1-91E5-508333001CDE}">
      <dsp:nvSpPr>
        <dsp:cNvPr id="0" name=""/>
        <dsp:cNvSpPr/>
      </dsp:nvSpPr>
      <dsp:spPr>
        <a:xfrm>
          <a:off x="4746" y="258919"/>
          <a:ext cx="1765743" cy="70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err="1" smtClean="0"/>
            <a:t>Sample</a:t>
          </a:r>
          <a:r>
            <a:rPr lang="fr-FR" sz="1400" b="1" kern="1200" dirty="0" smtClean="0"/>
            <a:t> </a:t>
          </a:r>
          <a:r>
            <a:rPr lang="fr-FR" sz="1400" b="1" kern="1200" dirty="0" err="1" smtClean="0"/>
            <a:t>collecting</a:t>
          </a:r>
          <a:r>
            <a:rPr lang="fr-FR" sz="1400" b="1" kern="1200" dirty="0" smtClean="0"/>
            <a:t> &amp; </a:t>
          </a:r>
          <a:r>
            <a:rPr lang="fr-FR" sz="1400" b="1" kern="1200" dirty="0" err="1" smtClean="0"/>
            <a:t>processing</a:t>
          </a:r>
          <a:endParaRPr lang="fr-FR" sz="1400" b="1" kern="1200" dirty="0"/>
        </a:p>
      </dsp:txBody>
      <dsp:txXfrm>
        <a:off x="4746" y="258919"/>
        <a:ext cx="1765743" cy="706297"/>
      </dsp:txXfrm>
    </dsp:sp>
    <dsp:sp modelId="{737E23CE-B750-41D5-86C8-FA12D6BC3791}">
      <dsp:nvSpPr>
        <dsp:cNvPr id="0" name=""/>
        <dsp:cNvSpPr/>
      </dsp:nvSpPr>
      <dsp:spPr>
        <a:xfrm>
          <a:off x="1593915" y="301812"/>
          <a:ext cx="1765743" cy="70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High </a:t>
          </a:r>
          <a:r>
            <a:rPr lang="fr-FR" sz="1500" b="1" kern="1200" dirty="0" err="1" smtClean="0"/>
            <a:t>throughput</a:t>
          </a:r>
          <a:r>
            <a:rPr lang="fr-FR" sz="1500" b="1" kern="1200" dirty="0" smtClean="0"/>
            <a:t> </a:t>
          </a:r>
          <a:r>
            <a:rPr lang="fr-FR" sz="1500" b="1" kern="1200" dirty="0" err="1" smtClean="0"/>
            <a:t>Sequencing</a:t>
          </a:r>
          <a:endParaRPr lang="fr-FR" sz="1500" b="1" kern="1200" dirty="0"/>
        </a:p>
      </dsp:txBody>
      <dsp:txXfrm>
        <a:off x="1593915" y="301812"/>
        <a:ext cx="1765743" cy="706297"/>
      </dsp:txXfrm>
    </dsp:sp>
    <dsp:sp modelId="{CD8458AD-7205-4E79-BC2A-F72143C0F07C}">
      <dsp:nvSpPr>
        <dsp:cNvPr id="0" name=""/>
        <dsp:cNvSpPr/>
      </dsp:nvSpPr>
      <dsp:spPr>
        <a:xfrm>
          <a:off x="3183084" y="258919"/>
          <a:ext cx="1765743" cy="70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err="1" smtClean="0"/>
            <a:t>Reference</a:t>
          </a:r>
          <a:r>
            <a:rPr lang="fr-FR" sz="1500" b="1" kern="1200" dirty="0" smtClean="0"/>
            <a:t> </a:t>
          </a:r>
          <a:r>
            <a:rPr lang="fr-FR" sz="1500" b="1" kern="1200" dirty="0" err="1" smtClean="0"/>
            <a:t>sequence</a:t>
          </a:r>
          <a:r>
            <a:rPr lang="fr-FR" sz="1500" b="1" kern="1200" dirty="0" smtClean="0"/>
            <a:t> </a:t>
          </a:r>
          <a:r>
            <a:rPr lang="fr-FR" sz="1500" b="1" kern="1200" dirty="0" err="1" smtClean="0"/>
            <a:t>matching</a:t>
          </a:r>
          <a:endParaRPr lang="fr-FR" sz="1500" b="1" kern="1200" dirty="0"/>
        </a:p>
      </dsp:txBody>
      <dsp:txXfrm>
        <a:off x="3183084" y="258919"/>
        <a:ext cx="1765743" cy="706297"/>
      </dsp:txXfrm>
    </dsp:sp>
    <dsp:sp modelId="{2D7BC5C7-3C39-4167-9E7C-38F740F886FD}">
      <dsp:nvSpPr>
        <dsp:cNvPr id="0" name=""/>
        <dsp:cNvSpPr/>
      </dsp:nvSpPr>
      <dsp:spPr>
        <a:xfrm>
          <a:off x="4772252" y="258919"/>
          <a:ext cx="1765743" cy="70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Gene </a:t>
          </a:r>
          <a:r>
            <a:rPr lang="fr-FR" sz="1500" b="1" kern="1200" dirty="0" err="1" smtClean="0"/>
            <a:t>counting</a:t>
          </a:r>
          <a:endParaRPr lang="fr-FR" sz="1500" b="1" kern="1200" dirty="0"/>
        </a:p>
      </dsp:txBody>
      <dsp:txXfrm>
        <a:off x="4772252" y="258919"/>
        <a:ext cx="1765743" cy="706297"/>
      </dsp:txXfrm>
    </dsp:sp>
    <dsp:sp modelId="{C9AB36C9-63A4-4A8D-A166-4E3D84030497}">
      <dsp:nvSpPr>
        <dsp:cNvPr id="0" name=""/>
        <dsp:cNvSpPr/>
      </dsp:nvSpPr>
      <dsp:spPr>
        <a:xfrm>
          <a:off x="6361421" y="258919"/>
          <a:ext cx="1765743" cy="70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err="1" smtClean="0"/>
            <a:t>Biological</a:t>
          </a:r>
          <a:r>
            <a:rPr lang="fr-FR" sz="1500" b="1" kern="1200" dirty="0" smtClean="0"/>
            <a:t> exploration</a:t>
          </a:r>
          <a:endParaRPr lang="fr-FR" sz="1500" b="1" kern="1200" dirty="0"/>
        </a:p>
      </dsp:txBody>
      <dsp:txXfrm>
        <a:off x="6361421" y="258919"/>
        <a:ext cx="1765743" cy="706297"/>
      </dsp:txXfrm>
    </dsp:sp>
    <dsp:sp modelId="{BB21A646-19A5-4BA6-ACCB-07660CEEFAEB}">
      <dsp:nvSpPr>
        <dsp:cNvPr id="0" name=""/>
        <dsp:cNvSpPr/>
      </dsp:nvSpPr>
      <dsp:spPr>
        <a:xfrm>
          <a:off x="7950590" y="249568"/>
          <a:ext cx="1765743" cy="70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Diagnostic</a:t>
          </a:r>
          <a:endParaRPr lang="fr-FR" sz="1600" b="1" kern="1200" dirty="0"/>
        </a:p>
      </dsp:txBody>
      <dsp:txXfrm>
        <a:off x="7950590" y="249568"/>
        <a:ext cx="1765743" cy="7062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3742CB-2EB3-4C96-848F-4549E35CE78B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FF303-CD95-482D-B1D9-F94D34B37C00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3EBB0-9FB9-42D2-AB2A-1B366DC0AAF6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/>
            <a:t>2009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>
              <a:solidFill>
                <a:srgbClr val="0000FF"/>
              </a:solidFill>
            </a:rPr>
            <a:t>3TB</a:t>
          </a:r>
          <a:endParaRPr lang="fr-FR" sz="3100" kern="1200" dirty="0">
            <a:solidFill>
              <a:srgbClr val="0000FF"/>
            </a:solidFill>
          </a:endParaRPr>
        </a:p>
      </dsp:txBody>
      <dsp:txXfrm>
        <a:off x="1507845" y="3217959"/>
        <a:ext cx="1687279" cy="1308003"/>
      </dsp:txXfrm>
    </dsp:sp>
    <dsp:sp modelId="{3A5723D7-F8D6-4587-87C3-81600B207197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2CBEF-33D9-43A2-90C9-4EF5AA7BBE08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/>
            <a:t>2011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>
              <a:solidFill>
                <a:srgbClr val="0000FF"/>
              </a:solidFill>
            </a:rPr>
            <a:t>17TB</a:t>
          </a:r>
          <a:endParaRPr lang="fr-FR" sz="3100" kern="1200" dirty="0">
            <a:solidFill>
              <a:srgbClr val="0000FF"/>
            </a:solidFill>
          </a:endParaRPr>
        </a:p>
      </dsp:txBody>
      <dsp:txXfrm>
        <a:off x="3245815" y="2063839"/>
        <a:ext cx="1737969" cy="2462123"/>
      </dsp:txXfrm>
    </dsp:sp>
    <dsp:sp modelId="{579EA9DF-0824-4AF4-BAFB-3974904E717B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82C7A-1F73-442B-A139-DBC1FFF0478E}">
      <dsp:nvSpPr>
        <dsp:cNvPr id="0" name=""/>
        <dsp:cNvSpPr/>
      </dsp:nvSpPr>
      <dsp:spPr>
        <a:xfrm>
          <a:off x="5308750" y="1380418"/>
          <a:ext cx="2311221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b="1" kern="1200" dirty="0" smtClean="0"/>
            <a:t>April 2012</a:t>
          </a:r>
          <a:endParaRPr lang="fr-FR" sz="3100" b="1" kern="1200" dirty="0" smtClean="0"/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>
              <a:solidFill>
                <a:srgbClr val="0000FF"/>
              </a:solidFill>
            </a:rPr>
            <a:t>31TB</a:t>
          </a:r>
          <a:endParaRPr lang="fr-FR" sz="3100" kern="1200" dirty="0" smtClean="0">
            <a:solidFill>
              <a:srgbClr val="0000FF"/>
            </a:solidFill>
          </a:endParaRP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650000 files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100" kern="1200" dirty="0" smtClean="0"/>
            <a:t>10</a:t>
          </a:r>
          <a:r>
            <a:rPr lang="fr-FR" sz="3100" kern="1200" baseline="30000" dirty="0" smtClean="0"/>
            <a:t>E</a:t>
          </a:r>
          <a:r>
            <a:rPr lang="fr-FR" sz="3100" kern="1200" dirty="0" smtClean="0"/>
            <a:t>13 </a:t>
          </a:r>
          <a:r>
            <a:rPr lang="fr-FR" sz="3100" kern="1200" dirty="0" err="1" smtClean="0"/>
            <a:t>tuples</a:t>
          </a:r>
          <a:endParaRPr lang="fr-FR" sz="3100" kern="1200" dirty="0" smtClean="0"/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100" kern="1200" dirty="0"/>
        </a:p>
      </dsp:txBody>
      <dsp:txXfrm>
        <a:off x="5308750" y="1380418"/>
        <a:ext cx="2311221" cy="3145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966ED3-02B2-4474-B9E6-71A4429D9034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/>
              <a:t>Arial</a:t>
            </a:r>
          </a:p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Arial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A0FC5A-3D5B-45BC-971C-CB8C14793073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FR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EA027-DA0C-4234-A47D-B292A42CD33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2981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latin typeface="Arial" pitchFamily="34" charset="0"/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234E-7CFA-4A8E-BB12-0D54EB0A861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B020-4183-4496-9CE8-44AA8A35A34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ECC5D-AC6D-4B08-9DA5-7FC3BDCEF6B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B01F-4502-4CF2-AC65-46F83D1A82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39950"/>
            <a:ext cx="36242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3" y="1903413"/>
            <a:ext cx="29178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D137-1EEE-48AC-A64E-D43AEF68791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FB81-22EE-4401-8CDD-C1C71DB1768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9125" y="6286500"/>
            <a:ext cx="4714875" cy="3571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214313"/>
            <a:ext cx="4500563" cy="3571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4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9125" y="6286500"/>
            <a:ext cx="4714875" cy="3571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214313"/>
            <a:ext cx="4500563" cy="3571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4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9125" y="6286500"/>
            <a:ext cx="4714875" cy="3571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214313"/>
            <a:ext cx="4500563" cy="3571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4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234E-7CFA-4A8E-BB12-0D54EB0A861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B020-4183-4496-9CE8-44AA8A35A34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4D38-A285-4635-B0C2-C51F273F8C5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653B-946A-4902-9A6F-E6F23A7161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Comm\Logo\FP7-General\colour\FP7-gen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888" y="1684338"/>
            <a:ext cx="38131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Comm\Logo\metahit7_0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214563"/>
            <a:ext cx="3752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7F84-056E-4BF6-B735-00A34351C68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EB2E-14E2-4C24-A714-38982B8B372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6949-45F6-4DB3-A9F0-AEC28F3A054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5175-94AB-400D-A51E-A1E8C498A4E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43DC-EE08-44E7-9DAB-118416E4731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18E5-8F55-4307-9506-587A65C9B5F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510A-EEF2-42B8-A77B-7E950D48BF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B1C1-F4A7-43BF-BBE6-B2E2686E235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064D-FA15-40C3-ADD2-932A13DA980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5E5F-4EA0-4D5A-A6AD-EBF205A826D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95F4-9113-4CCB-8E52-A4B3EE694E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E4C3-3DCD-487A-800D-7C3B241042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2C47-994F-4892-8456-93325AED1E6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FC2D-6885-422D-8295-7215C9740F5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685C-3549-4566-BD7A-B7056F7D31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5684-8D2A-4A90-95BC-04E40D44844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ECC5D-AC6D-4B08-9DA5-7FC3BDCEF6B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B01F-4502-4CF2-AC65-46F83D1A82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064D-FA15-40C3-ADD2-932A13DA980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5E5F-4EA0-4D5A-A6AD-EBF205A826D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39950"/>
            <a:ext cx="36242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3" y="1903413"/>
            <a:ext cx="29178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D137-1EEE-48AC-A64E-D43AEF68791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FB81-22EE-4401-8CDD-C1C71DB1768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9125" y="6286500"/>
            <a:ext cx="4714875" cy="3571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214313"/>
            <a:ext cx="4500563" cy="3571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4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39950"/>
            <a:ext cx="36242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3" y="1903413"/>
            <a:ext cx="29178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D137-1EEE-48AC-A64E-D43AEF68791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FB81-22EE-4401-8CDD-C1C71DB1768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9125" y="6286500"/>
            <a:ext cx="4714875" cy="3571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214313"/>
            <a:ext cx="4500563" cy="3571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4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234E-7CFA-4A8E-BB12-0D54EB0A861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B020-4183-4496-9CE8-44AA8A35A34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4D38-A285-4635-B0C2-C51F273F8C5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653B-946A-4902-9A6F-E6F23A7161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Comm\Logo\FP7-General\colour\FP7-gen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888" y="1684338"/>
            <a:ext cx="38131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Comm\Logo\metahit7_0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214563"/>
            <a:ext cx="3752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7F84-056E-4BF6-B735-00A34351C68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EB2E-14E2-4C24-A714-38982B8B372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6949-45F6-4DB3-A9F0-AEC28F3A054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5175-94AB-400D-A51E-A1E8C498A4E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43DC-EE08-44E7-9DAB-118416E4731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18E5-8F55-4307-9506-587A65C9B5F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4D38-A285-4635-B0C2-C51F273F8C5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653B-946A-4902-9A6F-E6F23A7161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510A-EEF2-42B8-A77B-7E950D48BF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B1C1-F4A7-43BF-BBE6-B2E2686E235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95F4-9113-4CCB-8E52-A4B3EE694E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E4C3-3DCD-487A-800D-7C3B241042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2C47-994F-4892-8456-93325AED1E6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FC2D-6885-422D-8295-7215C9740F5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685C-3549-4566-BD7A-B7056F7D31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5684-8D2A-4A90-95BC-04E40D44844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ECC5D-AC6D-4B08-9DA5-7FC3BDCEF6B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B01F-4502-4CF2-AC65-46F83D1A82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064D-FA15-40C3-ADD2-932A13DA980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5E5F-4EA0-4D5A-A6AD-EBF205A826D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39950"/>
            <a:ext cx="36242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3" y="1903413"/>
            <a:ext cx="29178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D137-1EEE-48AC-A64E-D43AEF68791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FB81-22EE-4401-8CDD-C1C71DB1768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9125" y="6286500"/>
            <a:ext cx="4714875" cy="3571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214313"/>
            <a:ext cx="4500563" cy="3571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4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00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800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2852738" y="6400800"/>
            <a:ext cx="613886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2005 Prentice Hall Inc. / A Pearson Education Company / Upper Saddle River, New Jersey 07458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Comm\Logo\FP7-General\colour\FP7-gen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888" y="1684338"/>
            <a:ext cx="38131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Comm\Logo\metahit7_0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214563"/>
            <a:ext cx="3752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7F84-056E-4BF6-B735-00A34351C68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EB2E-14E2-4C24-A714-38982B8B372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95288" y="1412875"/>
            <a:ext cx="8229600" cy="48244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9125" y="6286500"/>
            <a:ext cx="4714875" cy="3571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0" y="214313"/>
            <a:ext cx="4500563" cy="3571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4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234E-7CFA-4A8E-BB12-0D54EB0A861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B020-4183-4496-9CE8-44AA8A35A34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4D38-A285-4635-B0C2-C51F273F8C5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653B-946A-4902-9A6F-E6F23A7161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Comm\Logo\FP7-General\colour\FP7-gen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888" y="1684338"/>
            <a:ext cx="38131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Comm\Logo\metahit7_0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214563"/>
            <a:ext cx="3752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7F84-056E-4BF6-B735-00A34351C68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EB2E-14E2-4C24-A714-38982B8B372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6949-45F6-4DB3-A9F0-AEC28F3A054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5175-94AB-400D-A51E-A1E8C498A4E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43DC-EE08-44E7-9DAB-118416E4731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18E5-8F55-4307-9506-587A65C9B5F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510A-EEF2-42B8-A77B-7E950D48BF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B1C1-F4A7-43BF-BBE6-B2E2686E235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95F4-9113-4CCB-8E52-A4B3EE694E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E4C3-3DCD-487A-800D-7C3B241042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2C47-994F-4892-8456-93325AED1E6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FC2D-6885-422D-8295-7215C9740F5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6949-45F6-4DB3-A9F0-AEC28F3A054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5175-94AB-400D-A51E-A1E8C498A4E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685C-3549-4566-BD7A-B7056F7D31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5684-8D2A-4A90-95BC-04E40D44844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ECC5D-AC6D-4B08-9DA5-7FC3BDCEF6B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B01F-4502-4CF2-AC65-46F83D1A82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064D-FA15-40C3-ADD2-932A13DA980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5E5F-4EA0-4D5A-A6AD-EBF205A826D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39950"/>
            <a:ext cx="36242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3" y="1903413"/>
            <a:ext cx="29178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D137-1EEE-48AC-A64E-D43AEF68791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FB81-22EE-4401-8CDD-C1C71DB1768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9125" y="6286500"/>
            <a:ext cx="4714875" cy="3571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214313"/>
            <a:ext cx="4500563" cy="3571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4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6812-38AD-44E4-9574-74B02D20C15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45A37-5269-4AE3-AF0C-B7982555A08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7AC5C-7ACC-4EC0-8C62-0077F91FA78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7E5DD-5AEC-4A32-9BB4-643CCAFABA7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Comm\Logo\FP7-General\colour\FP7-gen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888" y="1684338"/>
            <a:ext cx="38131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Comm\Logo\metahit7_0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214563"/>
            <a:ext cx="3752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9EA7F-D028-432E-B23D-22406C8C0EF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9E9B-23D1-45E5-8F4C-785CF11272D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56AE-7AD5-476A-AE3A-8EBC47C879A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A9FB-032F-48FD-95E7-618ABA71725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43DC-EE08-44E7-9DAB-118416E4731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18E5-8F55-4307-9506-587A65C9B5F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17EE-797E-414A-8E6F-E451B18FB23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5BF5B-CB7A-4D40-B694-E67D38487E6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E685F-79A4-4590-ABC1-D0D2E5463C1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4E77A-D55C-42AA-87E2-4B7B5C26585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C6E79-EF86-4249-9642-2202E90F859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F1EED-5768-4277-B1DB-2DA7BD48A23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DD67D-AA2D-4F4B-9FE9-080EA74B8AB1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9E52-21A6-465E-854C-481E69883BD5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F344-042E-4E5A-9847-76C0A497A92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4897-5CBB-4BA0-BEE2-2B6E9B019EE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CBC9A-B95F-46DA-AA43-763C29A50F6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0DE4-ECA1-45E2-A8BA-1F4A20EC53D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8FF3-33C6-4EE8-A979-5820A869F19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668C3-AB8D-4502-B2FF-27744277B8B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39950"/>
            <a:ext cx="36242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3" y="1903413"/>
            <a:ext cx="29178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E41ED-13D8-430F-A689-1FAA7130A12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4B392-F09A-4E6A-8F31-801367C7532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9125" y="6286500"/>
            <a:ext cx="4714875" cy="3571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214313"/>
            <a:ext cx="4500563" cy="3571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4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510A-EEF2-42B8-A77B-7E950D48BF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B1C1-F4A7-43BF-BBE6-B2E2686E235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234E-7CFA-4A8E-BB12-0D54EB0A861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B020-4183-4496-9CE8-44AA8A35A34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4D38-A285-4635-B0C2-C51F273F8C5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653B-946A-4902-9A6F-E6F23A7161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Comm\Logo\FP7-General\colour\FP7-gen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888" y="1684338"/>
            <a:ext cx="38131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Comm\Logo\metahit7_0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214563"/>
            <a:ext cx="3752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7F84-056E-4BF6-B735-00A34351C68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EB2E-14E2-4C24-A714-38982B8B372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6949-45F6-4DB3-A9F0-AEC28F3A054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5175-94AB-400D-A51E-A1E8C498A4E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43DC-EE08-44E7-9DAB-118416E4731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18E5-8F55-4307-9506-587A65C9B5F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510A-EEF2-42B8-A77B-7E950D48BF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B1C1-F4A7-43BF-BBE6-B2E2686E235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95F4-9113-4CCB-8E52-A4B3EE694E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E4C3-3DCD-487A-800D-7C3B241042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2C47-994F-4892-8456-93325AED1E6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FC2D-6885-422D-8295-7215C9740F5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685C-3549-4566-BD7A-B7056F7D31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5684-8D2A-4A90-95BC-04E40D44844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ECC5D-AC6D-4B08-9DA5-7FC3BDCEF6B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B01F-4502-4CF2-AC65-46F83D1A82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95F4-9113-4CCB-8E52-A4B3EE694E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E4C3-3DCD-487A-800D-7C3B241042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064D-FA15-40C3-ADD2-932A13DA980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5E5F-4EA0-4D5A-A6AD-EBF205A826D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39950"/>
            <a:ext cx="36242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3" y="1903413"/>
            <a:ext cx="29178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D137-1EEE-48AC-A64E-D43AEF68791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FB81-22EE-4401-8CDD-C1C71DB1768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9125" y="6286500"/>
            <a:ext cx="4714875" cy="3571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214313"/>
            <a:ext cx="4500563" cy="3571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4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234E-7CFA-4A8E-BB12-0D54EB0A861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B020-4183-4496-9CE8-44AA8A35A34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4D38-A285-4635-B0C2-C51F273F8C5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653B-946A-4902-9A6F-E6F23A7161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Comm\Logo\FP7-General\colour\FP7-gen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888" y="1684338"/>
            <a:ext cx="38131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Comm\Logo\metahit7_0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214563"/>
            <a:ext cx="3752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7F84-056E-4BF6-B735-00A34351C68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EB2E-14E2-4C24-A714-38982B8B372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6949-45F6-4DB3-A9F0-AEC28F3A054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5175-94AB-400D-A51E-A1E8C498A4E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43DC-EE08-44E7-9DAB-118416E4731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18E5-8F55-4307-9506-587A65C9B5F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510A-EEF2-42B8-A77B-7E950D48BF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B1C1-F4A7-43BF-BBE6-B2E2686E235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2C47-994F-4892-8456-93325AED1E6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FC2D-6885-422D-8295-7215C9740F5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95F4-9113-4CCB-8E52-A4B3EE694E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E4C3-3DCD-487A-800D-7C3B241042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2C47-994F-4892-8456-93325AED1E6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FC2D-6885-422D-8295-7215C9740F5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685C-3549-4566-BD7A-B7056F7D31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5684-8D2A-4A90-95BC-04E40D44844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ECC5D-AC6D-4B08-9DA5-7FC3BDCEF6B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B01F-4502-4CF2-AC65-46F83D1A82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064D-FA15-40C3-ADD2-932A13DA980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5E5F-4EA0-4D5A-A6AD-EBF205A826D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39950"/>
            <a:ext cx="362426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063" y="1903413"/>
            <a:ext cx="29178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D137-1EEE-48AC-A64E-D43AEF68791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FB81-22EE-4401-8CDD-C1C71DB1768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29125" y="6286500"/>
            <a:ext cx="4714875" cy="3571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214313"/>
            <a:ext cx="4500563" cy="3571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4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234E-7CFA-4A8E-BB12-0D54EB0A861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8B020-4183-4496-9CE8-44AA8A35A342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4D38-A285-4635-B0C2-C51F273F8C5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653B-946A-4902-9A6F-E6F23A7161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685C-3549-4566-BD7A-B7056F7D31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5684-8D2A-4A90-95BC-04E40D44844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Comm\Logo\FP7-General\colour\FP7-gen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888" y="1684338"/>
            <a:ext cx="38131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Comm\Logo\metahit7_0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214563"/>
            <a:ext cx="37528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07F84-056E-4BF6-B735-00A34351C685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CEB2E-14E2-4C24-A714-38982B8B372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6949-45F6-4DB3-A9F0-AEC28F3A054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5175-94AB-400D-A51E-A1E8C498A4E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43DC-EE08-44E7-9DAB-118416E4731F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18E5-8F55-4307-9506-587A65C9B5F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510A-EEF2-42B8-A77B-7E950D48BFC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B1C1-F4A7-43BF-BBE6-B2E2686E235B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D95F4-9113-4CCB-8E52-A4B3EE694E5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E4C3-3DCD-487A-800D-7C3B2410421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62C47-994F-4892-8456-93325AED1E69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FC2D-6885-422D-8295-7215C9740F5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685C-3549-4566-BD7A-B7056F7D31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5684-8D2A-4A90-95BC-04E40D44844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ECC5D-AC6D-4B08-9DA5-7FC3BDCEF6B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B01F-4502-4CF2-AC65-46F83D1A8206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3064D-FA15-40C3-ADD2-932A13DA980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5E5F-4EA0-4D5A-A6AD-EBF205A826D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ywinogradsk\Mes documents\Dossier INRA\MetaHIT\7è PCRD logo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8186738" y="6062663"/>
            <a:ext cx="885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ywinogradsk\Mes documents\Dossier INRA\MetaHIT\Metahit 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-30000"/>
          </a:blip>
          <a:stretch>
            <a:fillRect/>
          </a:stretch>
        </p:blipFill>
        <p:spPr bwMode="auto">
          <a:xfrm>
            <a:off x="71438" y="71438"/>
            <a:ext cx="1169987" cy="623887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B39F293-E9A4-42FF-8802-3310104E899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1EBBF32-E60C-4359-83F3-55B19711DB81}" type="slidenum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B39F293-E9A4-42FF-8802-3310104E899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1EBBF32-E60C-4359-83F3-55B19711DB81}" type="slidenum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880" r:id="rId15"/>
    <p:sldLayoutId id="2147483881" r:id="rId16"/>
    <p:sldLayoutId id="2147483669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B39F293-E9A4-42FF-8802-3310104E899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1EBBF32-E60C-4359-83F3-55B19711DB81}" type="slidenum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7C3E1F6-2982-4956-A3AB-BA8B785A121D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0D22932-6194-4302-B7A3-E2E79907816D}" type="slidenum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B39F293-E9A4-42FF-8802-3310104E899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1EBBF32-E60C-4359-83F3-55B19711DB81}" type="slidenum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B39F293-E9A4-42FF-8802-3310104E899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1EBBF32-E60C-4359-83F3-55B19711DB81}" type="slidenum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B39F293-E9A4-42FF-8802-3310104E899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1EBBF32-E60C-4359-83F3-55B19711DB81}" type="slidenum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79" r:id="rId15"/>
    <p:sldLayoutId id="214748383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1B39F293-E9A4-42FF-8802-3310104E899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18/04/2012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31EBBF32-E60C-4359-83F3-55B19711DB81}" type="slidenum">
              <a:rPr lang="fr-FR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9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Relationship Id="rId1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0" Type="http://schemas.openxmlformats.org/officeDocument/2006/relationships/hyperlink" Target="http://locus.jouy.inra.fr/imomi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MetaQuant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dealing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DNA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metagenomic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fr-F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use case for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data.</a:t>
            </a:r>
            <a:endParaRPr lang="fr-FR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476750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fr-FR" sz="6400" b="1" dirty="0" smtClean="0"/>
              <a:t>Nicolas Pons</a:t>
            </a:r>
          </a:p>
          <a:p>
            <a:r>
              <a:rPr lang="fr-FR" i="1" dirty="0" smtClean="0"/>
              <a:t>INRA</a:t>
            </a:r>
          </a:p>
          <a:p>
            <a:r>
              <a:rPr lang="fr-FR" i="1" dirty="0" smtClean="0"/>
              <a:t>Institut </a:t>
            </a:r>
            <a:r>
              <a:rPr lang="fr-FR" i="1" dirty="0" err="1" smtClean="0"/>
              <a:t>Micalis</a:t>
            </a:r>
            <a:endParaRPr lang="fr-FR" i="1" dirty="0" smtClean="0"/>
          </a:p>
          <a:p>
            <a:r>
              <a:rPr lang="fr-FR" i="1" dirty="0" smtClean="0"/>
              <a:t>Plateforme </a:t>
            </a:r>
            <a:r>
              <a:rPr lang="fr-FR" i="1" dirty="0" err="1" smtClean="0"/>
              <a:t>MetaQuant</a:t>
            </a:r>
            <a:endParaRPr lang="fr-FR" i="1" dirty="0" smtClean="0"/>
          </a:p>
          <a:p>
            <a:r>
              <a:rPr lang="fr-FR" i="1" dirty="0" smtClean="0"/>
              <a:t>Jouy-en-Josas, France</a:t>
            </a:r>
            <a:endParaRPr lang="fr-FR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13142" cy="8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0" y="644205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</a:rPr>
              <a:t>6th International </a:t>
            </a:r>
            <a:r>
              <a:rPr lang="fr-FR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dCache</a:t>
            </a:r>
            <a:r>
              <a:rPr lang="fr-FR" sz="2000" b="1" i="1" dirty="0" smtClean="0">
                <a:solidFill>
                  <a:schemeClr val="accent1">
                    <a:lumMod val="75000"/>
                  </a:schemeClr>
                </a:solidFill>
              </a:rPr>
              <a:t> workshop</a:t>
            </a:r>
            <a:endParaRPr lang="fr-FR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82" name="Picture 2" descr="ibi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8050" y="0"/>
            <a:ext cx="1885950" cy="64661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4144" y="0"/>
            <a:ext cx="1180306" cy="122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285753" y="5140349"/>
            <a:ext cx="8558212" cy="144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altLang="ja-JP" sz="4000" dirty="0">
                <a:solidFill>
                  <a:srgbClr val="FF0000"/>
                </a:solidFill>
                <a:latin typeface="Calibri"/>
                <a:cs typeface="Arial" pitchFamily="34" charset="0"/>
              </a:rPr>
              <a:t>3.3 million </a:t>
            </a:r>
            <a:r>
              <a:rPr lang="fr-FR" altLang="ja-JP" sz="4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microbial</a:t>
            </a:r>
            <a:r>
              <a:rPr lang="fr-FR" altLang="ja-JP" sz="4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fr-FR" altLang="ja-JP" sz="4000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gene</a:t>
            </a:r>
            <a:r>
              <a:rPr lang="fr-FR" altLang="ja-JP" sz="4000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fr-FR" altLang="ja-JP" sz="4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catalog</a:t>
            </a:r>
            <a:endParaRPr lang="fr-FR" altLang="ja-JP" sz="4000" dirty="0">
              <a:solidFill>
                <a:srgbClr val="FF0000"/>
              </a:solidFill>
              <a:latin typeface="Calibri"/>
              <a:cs typeface="Arial" pitchFamily="34" charset="0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altLang="ja-JP" sz="4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150-</a:t>
            </a:r>
            <a:r>
              <a:rPr lang="fr-FR" altLang="ja-JP" sz="4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fold</a:t>
            </a:r>
            <a:r>
              <a:rPr lang="fr-FR" altLang="ja-JP" sz="4000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fr-FR" altLang="ja-JP" sz="4000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human</a:t>
            </a:r>
            <a:r>
              <a:rPr lang="fr-FR" altLang="ja-JP" sz="4000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fr-FR" altLang="ja-JP" sz="4000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genome</a:t>
            </a:r>
            <a:endParaRPr lang="fr-FR" altLang="ja-JP" sz="4000" dirty="0" smtClean="0">
              <a:solidFill>
                <a:srgbClr val="FF0000"/>
              </a:solidFill>
              <a:latin typeface="Calibri"/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altLang="ja-JP" sz="80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898" y="1798267"/>
            <a:ext cx="2128838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41758" y="4752915"/>
            <a:ext cx="1537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altLang="ja-JP" sz="20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March 2010</a:t>
            </a:r>
            <a:endParaRPr lang="fr-F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fr-FR" altLang="zh-CN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fr-FR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genome</a:t>
            </a:r>
            <a:r>
              <a:rPr lang="fr-FR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altLang="zh-CN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  <a:r>
              <a:rPr lang="fr-FR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intestinal </a:t>
            </a:r>
            <a:r>
              <a:rPr lang="fr-FR" altLang="zh-CN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metagenome</a:t>
            </a:r>
            <a:endParaRPr lang="fr-FR" altLang="zh-C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2342" y="6238874"/>
            <a:ext cx="1161658" cy="61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6"/>
          <p:cNvGrpSpPr/>
          <p:nvPr/>
        </p:nvGrpSpPr>
        <p:grpSpPr>
          <a:xfrm>
            <a:off x="179512" y="1652786"/>
            <a:ext cx="8784976" cy="3600400"/>
            <a:chOff x="179512" y="2852936"/>
            <a:chExt cx="8784976" cy="3600400"/>
          </a:xfrm>
        </p:grpSpPr>
        <p:sp>
          <p:nvSpPr>
            <p:cNvPr id="9" name="Text Box 93"/>
            <p:cNvSpPr txBox="1">
              <a:spLocks noChangeArrowheads="1"/>
            </p:cNvSpPr>
            <p:nvPr/>
          </p:nvSpPr>
          <p:spPr bwMode="auto">
            <a:xfrm>
              <a:off x="179512" y="3140968"/>
              <a:ext cx="1763688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Europeans, Americans, Asians. n=33; Sanger</a:t>
              </a:r>
              <a:endPara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pic>
          <p:nvPicPr>
            <p:cNvPr id="10" name="Picture 4"/>
            <p:cNvPicPr/>
            <p:nvPr/>
          </p:nvPicPr>
          <p:blipFill>
            <a:blip r:embed="rId2" cstate="print"/>
            <a:srcRect b="25373"/>
            <a:stretch>
              <a:fillRect/>
            </a:stretch>
          </p:blipFill>
          <p:spPr bwMode="auto">
            <a:xfrm>
              <a:off x="2080076" y="2852936"/>
              <a:ext cx="5516260" cy="36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93"/>
            <p:cNvSpPr txBox="1">
              <a:spLocks noChangeArrowheads="1"/>
            </p:cNvSpPr>
            <p:nvPr/>
          </p:nvSpPr>
          <p:spPr bwMode="auto">
            <a:xfrm>
              <a:off x="7668344" y="2924944"/>
              <a:ext cx="1296144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Danes</a:t>
              </a:r>
            </a:p>
            <a:p>
              <a:pPr>
                <a:defRPr/>
              </a:pPr>
              <a:r>
                <a:rPr lang="en-GB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n=85; </a:t>
              </a:r>
              <a:r>
                <a:rPr lang="en-GB" sz="24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Illumina</a:t>
              </a:r>
              <a:endPara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6" name="Text Box 93"/>
            <p:cNvSpPr txBox="1">
              <a:spLocks noChangeArrowheads="1"/>
            </p:cNvSpPr>
            <p:nvPr/>
          </p:nvSpPr>
          <p:spPr bwMode="auto">
            <a:xfrm>
              <a:off x="7668344" y="4254187"/>
              <a:ext cx="115212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US</a:t>
              </a:r>
            </a:p>
            <a:p>
              <a:pPr>
                <a:defRPr/>
              </a:pPr>
              <a:r>
                <a:rPr lang="en-GB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n=154; 454</a:t>
              </a:r>
              <a:endPara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6457890"/>
            <a:ext cx="1646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ja-JP" sz="2000" dirty="0" smtClean="0">
                <a:solidFill>
                  <a:srgbClr val="002060"/>
                </a:solidFill>
                <a:cs typeface="Arial" pitchFamily="34" charset="0"/>
              </a:rPr>
              <a:t>Nature, 2011</a:t>
            </a:r>
            <a:endParaRPr lang="fr-FR" sz="2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2342" y="6238874"/>
            <a:ext cx="1161658" cy="61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Enterotypes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microbiome</a:t>
            </a:r>
            <a:endParaRPr lang="fr-FR" altLang="zh-C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 bwMode="auto">
          <a:xfrm>
            <a:off x="0" y="5277644"/>
            <a:ext cx="9144000" cy="113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3200" dirty="0" err="1" smtClean="0">
                <a:solidFill>
                  <a:srgbClr val="002060"/>
                </a:solidFill>
                <a:latin typeface="Calibri"/>
                <a:cs typeface="Arial" pitchFamily="34" charset="0"/>
              </a:rPr>
              <a:t>Enterotypes</a:t>
            </a:r>
            <a:r>
              <a:rPr lang="en-US" altLang="zh-CN" sz="32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 can be likened to blood groups but the reasons for their existence remains to be elucidated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re 24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~800 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etagenomic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pecies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discovered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massive GPU computation</a:t>
            </a:r>
          </a:p>
        </p:txBody>
      </p:sp>
      <p:pic>
        <p:nvPicPr>
          <p:cNvPr id="150529" name="Picture 1" descr="C:\Users\npons\Desktop\mgs_work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563" y="1581395"/>
            <a:ext cx="4970462" cy="3010998"/>
          </a:xfrm>
          <a:prstGeom prst="rect">
            <a:avLst/>
          </a:prstGeom>
          <a:noFill/>
        </p:spPr>
      </p:pic>
      <p:pic>
        <p:nvPicPr>
          <p:cNvPr id="248" name="Image 247" descr="opengpulogogri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3" y="4997951"/>
            <a:ext cx="2685174" cy="114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" name="ZoneTexte 20"/>
          <p:cNvSpPr txBox="1">
            <a:spLocks noChangeArrowheads="1"/>
          </p:cNvSpPr>
          <p:nvPr/>
        </p:nvSpPr>
        <p:spPr bwMode="auto">
          <a:xfrm>
            <a:off x="3267075" y="4669417"/>
            <a:ext cx="5219700" cy="217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Hierarchical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descendant graph &amp; DAPC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clustering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By computation of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spearman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correlation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3.3</a:t>
            </a:r>
            <a:r>
              <a:rPr kumimoji="0" lang="fr-FR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 x 800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 pitchFamily="2" charset="2"/>
              </a:rPr>
              <a:t>5</a:t>
            </a:r>
            <a:r>
              <a:rPr kumimoji="0" lang="fr-FR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 pitchFamily="2" charset="2"/>
              </a:rPr>
              <a:t>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 pitchFamily="2" charset="2"/>
              </a:rPr>
              <a:t>12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 pitchFamily="2" charset="2"/>
              </a:rPr>
              <a:t>correlations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 pitchFamily="2" charset="2"/>
              </a:rPr>
              <a:t> to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sym typeface="Wingdings" pitchFamily="2" charset="2"/>
              </a:rPr>
              <a:t>calculate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one CPU : 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do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MetaProf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CUDA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programming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fr-FR" sz="1600" dirty="0" smtClean="0">
                <a:latin typeface="Calibri" pitchFamily="34" charset="0"/>
              </a:rPr>
              <a:t>2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with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40 GPU (Titane/CCRT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deployment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0" y="6550223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Calibri" pitchFamily="34" charset="0"/>
              </a:rPr>
              <a:t>(Almeida et al., 2012 in </a:t>
            </a:r>
            <a:r>
              <a:rPr lang="fr-FR" sz="1400" dirty="0" err="1" smtClean="0">
                <a:latin typeface="Calibri" pitchFamily="34" charset="0"/>
              </a:rPr>
              <a:t>preparation</a:t>
            </a:r>
            <a:r>
              <a:rPr lang="fr-FR" sz="1400" dirty="0" smtClean="0">
                <a:latin typeface="Calibri" pitchFamily="34" charset="0"/>
              </a:rPr>
              <a:t>)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1657929"/>
            <a:ext cx="5162550" cy="470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MetaQuant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MetaQuant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altLang="zh-C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6436" name="Picture 4" descr="http://www.maf.ki.se/image/instrument_soli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1991" y="2124075"/>
            <a:ext cx="1195568" cy="1152526"/>
          </a:xfrm>
          <a:prstGeom prst="rect">
            <a:avLst/>
          </a:prstGeom>
          <a:noFill/>
        </p:spPr>
      </p:pic>
      <p:pic>
        <p:nvPicPr>
          <p:cNvPr id="6" name="Picture 2" descr="http://files.genomics.upenn.edu/HTSFacility_Images/ABI-5500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88257" y="1596503"/>
            <a:ext cx="1134628" cy="984772"/>
          </a:xfrm>
          <a:prstGeom prst="rect">
            <a:avLst/>
          </a:prstGeom>
          <a:noFill/>
        </p:spPr>
      </p:pic>
      <p:pic>
        <p:nvPicPr>
          <p:cNvPr id="8" name="Picture 2" descr="http://files.genomics.upenn.edu/HTSFacility_Images/ABI-5500x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3157" y="1386953"/>
            <a:ext cx="1134628" cy="984772"/>
          </a:xfrm>
          <a:prstGeom prst="rect">
            <a:avLst/>
          </a:prstGeom>
          <a:noFill/>
        </p:spPr>
      </p:pic>
      <p:pic>
        <p:nvPicPr>
          <p:cNvPr id="146438" name="Picture 6" descr="http://www.nature.com/nature/journal/v458/n7235/images/458239a-i3.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739" y="3648075"/>
            <a:ext cx="1047972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to 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MetaGenoPolis</a:t>
            </a:r>
            <a:endParaRPr lang="fr-FR" altLang="zh-C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00100"/>
          </a:xfrm>
        </p:spPr>
        <p:txBody>
          <a:bodyPr/>
          <a:lstStyle/>
          <a:p>
            <a:r>
              <a:rPr lang="fr-FR" dirty="0" err="1" smtClean="0"/>
              <a:t>Pre</a:t>
            </a:r>
            <a:r>
              <a:rPr lang="fr-FR" dirty="0" smtClean="0"/>
              <a:t>-</a:t>
            </a:r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d</a:t>
            </a:r>
            <a:r>
              <a:rPr lang="fr-FR" dirty="0" err="1" smtClean="0"/>
              <a:t>emonstrator</a:t>
            </a:r>
            <a:r>
              <a:rPr lang="fr-FR" dirty="0" smtClean="0"/>
              <a:t> </a:t>
            </a:r>
            <a:r>
              <a:rPr lang="fr-FR" dirty="0" err="1" smtClean="0"/>
              <a:t>launched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INRA in 2012</a:t>
            </a:r>
          </a:p>
        </p:txBody>
      </p:sp>
      <p:pic>
        <p:nvPicPr>
          <p:cNvPr id="5" name="Picture 2" descr="http://files.genomics.upenn.edu/HTSFacility_Images/ABI-5500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57" y="2844278"/>
            <a:ext cx="1134628" cy="984772"/>
          </a:xfrm>
          <a:prstGeom prst="rect">
            <a:avLst/>
          </a:prstGeom>
          <a:noFill/>
        </p:spPr>
      </p:pic>
      <p:pic>
        <p:nvPicPr>
          <p:cNvPr id="6" name="Picture 2" descr="http://files.genomics.upenn.edu/HTSFacility_Images/ABI-5500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384" y="2844278"/>
            <a:ext cx="1134628" cy="984772"/>
          </a:xfrm>
          <a:prstGeom prst="rect">
            <a:avLst/>
          </a:prstGeom>
          <a:noFill/>
        </p:spPr>
      </p:pic>
      <p:pic>
        <p:nvPicPr>
          <p:cNvPr id="7" name="Picture 2" descr="http://files.genomics.upenn.edu/HTSFacility_Images/ABI-5500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496" y="2844278"/>
            <a:ext cx="1134628" cy="984772"/>
          </a:xfrm>
          <a:prstGeom prst="rect">
            <a:avLst/>
          </a:prstGeom>
          <a:noFill/>
        </p:spPr>
      </p:pic>
      <p:pic>
        <p:nvPicPr>
          <p:cNvPr id="8" name="Picture 2" descr="http://files.genomics.upenn.edu/HTSFacility_Images/ABI-5500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8968" y="2844278"/>
            <a:ext cx="1134628" cy="984772"/>
          </a:xfrm>
          <a:prstGeom prst="rect">
            <a:avLst/>
          </a:prstGeom>
          <a:noFill/>
        </p:spPr>
      </p:pic>
      <p:pic>
        <p:nvPicPr>
          <p:cNvPr id="9" name="Picture 2" descr="http://files.genomics.upenn.edu/HTSFacility_Images/ABI-5500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1912" y="2844278"/>
            <a:ext cx="1134628" cy="984772"/>
          </a:xfrm>
          <a:prstGeom prst="rect">
            <a:avLst/>
          </a:prstGeom>
          <a:noFill/>
        </p:spPr>
      </p:pic>
      <p:pic>
        <p:nvPicPr>
          <p:cNvPr id="10" name="Picture 2" descr="http://files.genomics.upenn.edu/HTSFacility_Images/ABI-5500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440" y="2844278"/>
            <a:ext cx="1134628" cy="984772"/>
          </a:xfrm>
          <a:prstGeom prst="rect">
            <a:avLst/>
          </a:prstGeom>
          <a:noFill/>
        </p:spPr>
      </p:pic>
      <p:pic>
        <p:nvPicPr>
          <p:cNvPr id="11" name="Picture 2" descr="http://files.genomics.upenn.edu/HTSFacility_Images/ABI-5500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6022" y="2844278"/>
            <a:ext cx="1134628" cy="984772"/>
          </a:xfrm>
          <a:prstGeom prst="rect">
            <a:avLst/>
          </a:prstGeom>
          <a:noFill/>
        </p:spPr>
      </p:pic>
      <p:sp>
        <p:nvSpPr>
          <p:cNvPr id="12" name="Flèche droite 11"/>
          <p:cNvSpPr/>
          <p:nvPr/>
        </p:nvSpPr>
        <p:spPr>
          <a:xfrm>
            <a:off x="409575" y="43910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628775" y="4276725"/>
            <a:ext cx="598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latin typeface="+mn-lt"/>
              </a:rPr>
              <a:t>On the </a:t>
            </a:r>
            <a:r>
              <a:rPr lang="fr-FR" sz="3600" b="1" dirty="0" err="1" smtClean="0">
                <a:latin typeface="+mn-lt"/>
              </a:rPr>
              <a:t>way</a:t>
            </a:r>
            <a:r>
              <a:rPr lang="fr-FR" sz="3600" b="1" dirty="0" smtClean="0">
                <a:latin typeface="+mn-lt"/>
              </a:rPr>
              <a:t> of the </a:t>
            </a:r>
            <a:r>
              <a:rPr lang="fr-FR" sz="3600" b="1" dirty="0" err="1" smtClean="0">
                <a:latin typeface="+mn-lt"/>
              </a:rPr>
              <a:t>Petabyte</a:t>
            </a:r>
            <a:r>
              <a:rPr lang="fr-FR" sz="3600" b="1" dirty="0" smtClean="0">
                <a:latin typeface="+mn-lt"/>
              </a:rPr>
              <a:t> !!!</a:t>
            </a:r>
            <a:endParaRPr lang="fr-FR" sz="3600" b="1" dirty="0">
              <a:latin typeface="+mn-lt"/>
            </a:endParaRPr>
          </a:p>
        </p:txBody>
      </p:sp>
      <p:pic>
        <p:nvPicPr>
          <p:cNvPr id="14" name="Picture 32" descr="dCach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928" y="5068959"/>
            <a:ext cx="1636642" cy="163664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876550" y="5611594"/>
            <a:ext cx="5735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err="1" smtClean="0">
                <a:solidFill>
                  <a:srgbClr val="0000FF"/>
                </a:solidFill>
                <a:latin typeface="+mn-lt"/>
              </a:rPr>
              <a:t>dCache</a:t>
            </a:r>
            <a:r>
              <a:rPr lang="fr-FR" sz="36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FR" sz="3600" b="1" dirty="0" err="1" smtClean="0">
                <a:solidFill>
                  <a:srgbClr val="0000FF"/>
                </a:solidFill>
                <a:latin typeface="+mn-lt"/>
              </a:rPr>
              <a:t>could</a:t>
            </a:r>
            <a:r>
              <a:rPr lang="fr-FR" sz="36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fr-FR" sz="3600" b="1" dirty="0" err="1" smtClean="0">
                <a:solidFill>
                  <a:srgbClr val="0000FF"/>
                </a:solidFill>
                <a:latin typeface="+mn-lt"/>
              </a:rPr>
              <a:t>be</a:t>
            </a:r>
            <a:r>
              <a:rPr lang="fr-FR" sz="3600" b="1" dirty="0" smtClean="0">
                <a:solidFill>
                  <a:srgbClr val="0000FF"/>
                </a:solidFill>
                <a:latin typeface="+mn-lt"/>
              </a:rPr>
              <a:t> the solution</a:t>
            </a:r>
            <a:endParaRPr lang="fr-FR" sz="36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MetaQuant</a:t>
            </a:r>
            <a:r>
              <a:rPr lang="fr-F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848101"/>
            <a:ext cx="8229600" cy="2171700"/>
          </a:xfrm>
        </p:spPr>
        <p:txBody>
          <a:bodyPr/>
          <a:lstStyle/>
          <a:p>
            <a:r>
              <a:rPr lang="fr-FR" sz="2400" b="1" dirty="0" err="1" smtClean="0"/>
              <a:t>Scientific</a:t>
            </a:r>
            <a:r>
              <a:rPr lang="fr-FR" sz="2400" b="1" dirty="0" smtClean="0"/>
              <a:t> </a:t>
            </a:r>
            <a:r>
              <a:rPr lang="fr-FR" sz="2400" b="1" dirty="0" smtClean="0"/>
              <a:t>leaders </a:t>
            </a:r>
            <a:r>
              <a:rPr lang="fr-FR" sz="2400" dirty="0" smtClean="0"/>
              <a:t>: </a:t>
            </a:r>
            <a:r>
              <a:rPr lang="fr-FR" sz="2000" dirty="0" smtClean="0"/>
              <a:t>Sean Kennedy and </a:t>
            </a:r>
            <a:r>
              <a:rPr lang="fr-FR" sz="2000" dirty="0" err="1" smtClean="0"/>
              <a:t>Dusko</a:t>
            </a:r>
            <a:r>
              <a:rPr lang="fr-FR" sz="2000" dirty="0" smtClean="0"/>
              <a:t> Ehrlich</a:t>
            </a:r>
            <a:endParaRPr lang="fr-FR" sz="2000" dirty="0" smtClean="0"/>
          </a:p>
          <a:p>
            <a:r>
              <a:rPr lang="fr-FR" sz="2400" b="1" dirty="0" smtClean="0"/>
              <a:t>DNA/RNA </a:t>
            </a:r>
            <a:r>
              <a:rPr lang="fr-FR" sz="2400" b="1" dirty="0" err="1" smtClean="0"/>
              <a:t>s</a:t>
            </a:r>
            <a:r>
              <a:rPr lang="fr-FR" sz="2400" b="1" dirty="0" err="1" smtClean="0"/>
              <a:t>equencing</a:t>
            </a:r>
            <a:r>
              <a:rPr lang="fr-FR" sz="2400" dirty="0" smtClean="0"/>
              <a:t> : </a:t>
            </a:r>
            <a:r>
              <a:rPr lang="fr-FR" sz="2000" dirty="0" smtClean="0"/>
              <a:t>Nathalie </a:t>
            </a:r>
            <a:r>
              <a:rPr lang="fr-FR" sz="2000" dirty="0" err="1" smtClean="0"/>
              <a:t>Galleron</a:t>
            </a:r>
            <a:r>
              <a:rPr lang="fr-FR" sz="2000" dirty="0" smtClean="0"/>
              <a:t> and Benoit </a:t>
            </a:r>
            <a:r>
              <a:rPr lang="fr-FR" sz="2000" dirty="0" err="1" smtClean="0"/>
              <a:t>Quinquis</a:t>
            </a:r>
            <a:endParaRPr lang="fr-FR" sz="2000" dirty="0" smtClean="0"/>
          </a:p>
          <a:p>
            <a:r>
              <a:rPr lang="fr-FR" sz="2400" b="1" dirty="0" smtClean="0"/>
              <a:t>(Bio)</a:t>
            </a:r>
            <a:r>
              <a:rPr lang="fr-FR" sz="2400" b="1" dirty="0" err="1" smtClean="0"/>
              <a:t>informatics</a:t>
            </a:r>
            <a:r>
              <a:rPr lang="fr-FR" sz="2400" b="1" dirty="0" smtClean="0"/>
              <a:t> </a:t>
            </a:r>
            <a:r>
              <a:rPr lang="fr-FR" sz="2400" dirty="0" smtClean="0"/>
              <a:t>: </a:t>
            </a:r>
            <a:r>
              <a:rPr lang="fr-FR" sz="2000" dirty="0" smtClean="0"/>
              <a:t>Jean-Michel </a:t>
            </a:r>
            <a:r>
              <a:rPr lang="fr-FR" sz="2000" dirty="0" err="1" smtClean="0"/>
              <a:t>Batto</a:t>
            </a:r>
            <a:r>
              <a:rPr lang="fr-FR" sz="2000" dirty="0" smtClean="0"/>
              <a:t>, Nicolas </a:t>
            </a:r>
            <a:r>
              <a:rPr lang="fr-FR" sz="2000" dirty="0" smtClean="0"/>
              <a:t>Pons and Pierre </a:t>
            </a:r>
            <a:r>
              <a:rPr lang="fr-FR" sz="2000" dirty="0" smtClean="0"/>
              <a:t>Léonard</a:t>
            </a:r>
            <a:endParaRPr lang="fr-FR" sz="2000" dirty="0" smtClean="0"/>
          </a:p>
          <a:p>
            <a:r>
              <a:rPr lang="fr-FR" sz="2400" b="1" dirty="0" err="1" smtClean="0"/>
              <a:t>Statistics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analysis</a:t>
            </a:r>
            <a:r>
              <a:rPr lang="fr-FR" sz="2400" dirty="0" smtClean="0"/>
              <a:t> </a:t>
            </a:r>
            <a:r>
              <a:rPr lang="fr-FR" sz="2400" dirty="0" smtClean="0"/>
              <a:t>: </a:t>
            </a:r>
            <a:r>
              <a:rPr lang="fr-FR" sz="2000" dirty="0" smtClean="0"/>
              <a:t>Emmanuelle </a:t>
            </a:r>
            <a:r>
              <a:rPr lang="fr-FR" sz="2000" dirty="0" err="1" smtClean="0"/>
              <a:t>Lechatellier</a:t>
            </a:r>
            <a:r>
              <a:rPr lang="fr-FR" sz="2000" dirty="0" smtClean="0"/>
              <a:t> and Edi </a:t>
            </a:r>
            <a:r>
              <a:rPr lang="fr-FR" sz="2000" dirty="0" err="1" smtClean="0"/>
              <a:t>Prifti</a:t>
            </a:r>
            <a:endParaRPr lang="fr-FR" sz="2000" dirty="0" smtClean="0"/>
          </a:p>
          <a:p>
            <a:endParaRPr lang="fr-FR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23875" y="1678454"/>
            <a:ext cx="7981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Sequencing and </a:t>
            </a:r>
            <a:r>
              <a:rPr lang="en-US" sz="3200" b="1" dirty="0" err="1" smtClean="0">
                <a:latin typeface="+mn-lt"/>
              </a:rPr>
              <a:t>metagenomic</a:t>
            </a:r>
            <a:r>
              <a:rPr lang="en-US" sz="3200" b="1" dirty="0" smtClean="0">
                <a:latin typeface="+mn-lt"/>
              </a:rPr>
              <a:t> analysis </a:t>
            </a:r>
            <a:r>
              <a:rPr lang="en-US" sz="3200" b="1" dirty="0" smtClean="0">
                <a:latin typeface="+mn-lt"/>
              </a:rPr>
              <a:t>platform dedicated </a:t>
            </a:r>
            <a:r>
              <a:rPr lang="en-US" sz="3200" b="1" dirty="0" smtClean="0">
                <a:latin typeface="+mn-lt"/>
              </a:rPr>
              <a:t>to the study of the human </a:t>
            </a:r>
            <a:r>
              <a:rPr lang="en-US" sz="3200" b="1" dirty="0" err="1" smtClean="0">
                <a:latin typeface="+mn-lt"/>
              </a:rPr>
              <a:t>microbiota</a:t>
            </a:r>
            <a:r>
              <a:rPr lang="en-US" sz="3200" b="1" dirty="0" smtClean="0">
                <a:latin typeface="+mn-lt"/>
              </a:rPr>
              <a:t>.</a:t>
            </a:r>
            <a:endParaRPr lang="fr-FR" sz="3200" b="1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285720" y="2357430"/>
            <a:ext cx="6572250" cy="200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B5700"/>
              </a:buClr>
              <a:buFont typeface="Wingdings" pitchFamily="2" charset="2"/>
              <a:buChar char="ü"/>
            </a:pPr>
            <a:r>
              <a:rPr lang="fr-FR" sz="2200" dirty="0">
                <a:solidFill>
                  <a:srgbClr val="002060"/>
                </a:solidFill>
                <a:latin typeface="Calibri"/>
              </a:rPr>
              <a:t>100 trillion </a:t>
            </a:r>
            <a:r>
              <a:rPr lang="fr-FR" sz="2200" dirty="0" err="1">
                <a:solidFill>
                  <a:srgbClr val="002060"/>
                </a:solidFill>
                <a:latin typeface="Calibri"/>
              </a:rPr>
              <a:t>microorganisms</a:t>
            </a:r>
            <a:r>
              <a:rPr lang="fr-FR" sz="2200" dirty="0">
                <a:solidFill>
                  <a:srgbClr val="002060"/>
                </a:solidFill>
                <a:latin typeface="Calibri"/>
              </a:rPr>
              <a:t> ; 10-</a:t>
            </a:r>
            <a:r>
              <a:rPr lang="fr-FR" sz="2200" dirty="0" err="1">
                <a:solidFill>
                  <a:srgbClr val="002060"/>
                </a:solidFill>
                <a:latin typeface="Calibri"/>
              </a:rPr>
              <a:t>fold</a:t>
            </a:r>
            <a:r>
              <a:rPr lang="fr-FR" sz="2200" dirty="0">
                <a:solidFill>
                  <a:srgbClr val="002060"/>
                </a:solidFill>
                <a:latin typeface="Calibri"/>
              </a:rPr>
              <a:t> more </a:t>
            </a:r>
            <a:r>
              <a:rPr lang="fr-FR" sz="2200" dirty="0" err="1">
                <a:solidFill>
                  <a:srgbClr val="002060"/>
                </a:solidFill>
                <a:latin typeface="Calibri"/>
              </a:rPr>
              <a:t>cells</a:t>
            </a:r>
            <a:r>
              <a:rPr lang="fr-FR" sz="22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fr-FR" sz="2200" dirty="0" err="1">
                <a:solidFill>
                  <a:srgbClr val="002060"/>
                </a:solidFill>
                <a:latin typeface="Calibri"/>
              </a:rPr>
              <a:t>than</a:t>
            </a:r>
            <a:r>
              <a:rPr lang="fr-FR" sz="2200" dirty="0">
                <a:solidFill>
                  <a:srgbClr val="002060"/>
                </a:solidFill>
                <a:latin typeface="Calibri"/>
              </a:rPr>
              <a:t> the </a:t>
            </a:r>
            <a:r>
              <a:rPr lang="fr-FR" sz="2200" dirty="0" err="1">
                <a:solidFill>
                  <a:srgbClr val="002060"/>
                </a:solidFill>
                <a:latin typeface="Calibri"/>
              </a:rPr>
              <a:t>human</a:t>
            </a:r>
            <a:r>
              <a:rPr lang="fr-FR" sz="2200" dirty="0">
                <a:solidFill>
                  <a:srgbClr val="002060"/>
                </a:solidFill>
                <a:latin typeface="Calibri"/>
              </a:rPr>
              <a:t> body; 2 kg of mass!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B5700"/>
              </a:buClr>
              <a:buFont typeface="Wingdings" pitchFamily="2" charset="2"/>
              <a:buChar char="ü"/>
            </a:pPr>
            <a:r>
              <a:rPr lang="fr-FR" sz="2200" dirty="0">
                <a:solidFill>
                  <a:srgbClr val="002060"/>
                </a:solidFill>
                <a:latin typeface="Calibri"/>
              </a:rPr>
              <a:t>Interface </a:t>
            </a:r>
            <a:r>
              <a:rPr lang="fr-FR" sz="2200" dirty="0" err="1">
                <a:solidFill>
                  <a:srgbClr val="002060"/>
                </a:solidFill>
                <a:latin typeface="Calibri"/>
              </a:rPr>
              <a:t>between</a:t>
            </a:r>
            <a:r>
              <a:rPr lang="fr-FR" sz="22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fr-FR" sz="2200" dirty="0" err="1">
                <a:solidFill>
                  <a:srgbClr val="002060"/>
                </a:solidFill>
                <a:latin typeface="Calibri"/>
              </a:rPr>
              <a:t>food</a:t>
            </a:r>
            <a:r>
              <a:rPr lang="fr-FR" sz="2200" dirty="0">
                <a:solidFill>
                  <a:srgbClr val="002060"/>
                </a:solidFill>
                <a:latin typeface="Calibri"/>
              </a:rPr>
              <a:t> and </a:t>
            </a:r>
            <a:r>
              <a:rPr lang="fr-FR" sz="2200" dirty="0" err="1">
                <a:solidFill>
                  <a:srgbClr val="002060"/>
                </a:solidFill>
                <a:latin typeface="Calibri"/>
              </a:rPr>
              <a:t>epithelium</a:t>
            </a:r>
            <a:r>
              <a:rPr lang="fr-FR" sz="2200" dirty="0">
                <a:solidFill>
                  <a:srgbClr val="002060"/>
                </a:solidFill>
                <a:latin typeface="Calibri"/>
              </a:rPr>
              <a:t> 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EB5700"/>
              </a:buClr>
              <a:buFont typeface="Wingdings" pitchFamily="2" charset="2"/>
              <a:buChar char="ü"/>
            </a:pPr>
            <a:r>
              <a:rPr lang="fr-FR" sz="2200" dirty="0">
                <a:solidFill>
                  <a:srgbClr val="002060"/>
                </a:solidFill>
                <a:latin typeface="Calibri"/>
              </a:rPr>
              <a:t>In contact </a:t>
            </a:r>
            <a:r>
              <a:rPr lang="fr-FR" sz="2200" dirty="0" err="1">
                <a:solidFill>
                  <a:srgbClr val="002060"/>
                </a:solidFill>
                <a:latin typeface="Calibri"/>
              </a:rPr>
              <a:t>with</a:t>
            </a:r>
            <a:r>
              <a:rPr lang="fr-FR" sz="2200" dirty="0">
                <a:solidFill>
                  <a:srgbClr val="002060"/>
                </a:solidFill>
                <a:latin typeface="Calibri"/>
              </a:rPr>
              <a:t> the 1st pool of immune </a:t>
            </a:r>
            <a:r>
              <a:rPr lang="fr-FR" sz="2200" dirty="0" err="1">
                <a:solidFill>
                  <a:srgbClr val="002060"/>
                </a:solidFill>
                <a:latin typeface="Calibri"/>
              </a:rPr>
              <a:t>cells</a:t>
            </a:r>
            <a:r>
              <a:rPr lang="fr-FR" sz="2200" dirty="0">
                <a:solidFill>
                  <a:srgbClr val="002060"/>
                </a:solidFill>
                <a:latin typeface="Calibri"/>
              </a:rPr>
              <a:t> and the 2nd pool of neural </a:t>
            </a:r>
            <a:r>
              <a:rPr lang="fr-FR" sz="2200" dirty="0" err="1">
                <a:solidFill>
                  <a:srgbClr val="002060"/>
                </a:solidFill>
                <a:latin typeface="Calibri"/>
              </a:rPr>
              <a:t>cells</a:t>
            </a:r>
            <a:r>
              <a:rPr lang="fr-FR" sz="2200" dirty="0">
                <a:solidFill>
                  <a:srgbClr val="002060"/>
                </a:solidFill>
                <a:latin typeface="Calibri"/>
              </a:rPr>
              <a:t> of the </a:t>
            </a:r>
            <a:r>
              <a:rPr lang="fr-FR" sz="2200" dirty="0" smtClean="0">
                <a:solidFill>
                  <a:srgbClr val="002060"/>
                </a:solidFill>
                <a:latin typeface="Calibri"/>
              </a:rPr>
              <a:t>body</a:t>
            </a:r>
            <a:endParaRPr lang="fr-FR" sz="22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9" name="Picture 4" descr="pyogene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0802076">
            <a:off x="7303185" y="2384655"/>
            <a:ext cx="1033462" cy="1506537"/>
          </a:xfrm>
          <a:prstGeom prst="rect">
            <a:avLst/>
          </a:prstGeom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757363" y="4983163"/>
            <a:ext cx="56308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8198" name="Picture 18" descr="VR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143375"/>
            <a:ext cx="26289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85720" y="4429132"/>
            <a:ext cx="58579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4400" dirty="0" smtClean="0">
                <a:solidFill>
                  <a:srgbClr val="002060"/>
                </a:solidFill>
                <a:latin typeface="Calibri"/>
              </a:rPr>
              <a:t>…</a:t>
            </a:r>
            <a:r>
              <a:rPr lang="fr-FR" sz="4400" dirty="0" err="1" smtClean="0">
                <a:solidFill>
                  <a:srgbClr val="002060"/>
                </a:solidFill>
                <a:latin typeface="Calibri"/>
              </a:rPr>
              <a:t>with</a:t>
            </a:r>
            <a:r>
              <a:rPr lang="fr-FR" sz="44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fr-FR" sz="4400" dirty="0">
                <a:solidFill>
                  <a:srgbClr val="002060"/>
                </a:solidFill>
                <a:latin typeface="Calibri"/>
              </a:rPr>
              <a:t>a major </a:t>
            </a:r>
            <a:r>
              <a:rPr lang="fr-FR" sz="4400" dirty="0" err="1">
                <a:solidFill>
                  <a:srgbClr val="002060"/>
                </a:solidFill>
                <a:latin typeface="Calibri"/>
              </a:rPr>
              <a:t>role</a:t>
            </a:r>
            <a:r>
              <a:rPr lang="fr-FR" sz="4400" dirty="0">
                <a:solidFill>
                  <a:srgbClr val="002060"/>
                </a:solidFill>
                <a:latin typeface="Calibri"/>
              </a:rPr>
              <a:t> in </a:t>
            </a:r>
            <a:r>
              <a:rPr lang="fr-FR" sz="4400" dirty="0" err="1" smtClean="0">
                <a:solidFill>
                  <a:srgbClr val="002060"/>
                </a:solidFill>
                <a:latin typeface="Calibri"/>
              </a:rPr>
              <a:t>health</a:t>
            </a:r>
            <a:r>
              <a:rPr lang="fr-FR" sz="4400" dirty="0" smtClean="0">
                <a:solidFill>
                  <a:srgbClr val="002060"/>
                </a:solidFill>
                <a:latin typeface="Calibri"/>
              </a:rPr>
              <a:t> &amp; </a:t>
            </a:r>
            <a:r>
              <a:rPr lang="fr-FR" sz="4400" dirty="0" err="1" smtClean="0">
                <a:solidFill>
                  <a:srgbClr val="002060"/>
                </a:solidFill>
                <a:latin typeface="Calibri"/>
              </a:rPr>
              <a:t>disease</a:t>
            </a:r>
            <a:r>
              <a:rPr lang="fr-FR" sz="4400" dirty="0" smtClean="0">
                <a:solidFill>
                  <a:srgbClr val="002060"/>
                </a:solidFill>
                <a:latin typeface="Calibri"/>
              </a:rPr>
              <a:t> ! </a:t>
            </a:r>
            <a:endParaRPr lang="fr-FR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intestinal </a:t>
            </a:r>
            <a:r>
              <a:rPr lang="fr-F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microbiota</a:t>
            </a:r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F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forgotten</a:t>
            </a:r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</a:t>
            </a:r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ceberg3"/>
          <p:cNvPicPr>
            <a:picLocks noChangeAspect="1" noChangeArrowheads="1"/>
          </p:cNvPicPr>
          <p:nvPr/>
        </p:nvPicPr>
        <p:blipFill>
          <a:blip r:embed="rId3" cstate="print"/>
          <a:srcRect l="6535"/>
          <a:stretch>
            <a:fillRect/>
          </a:stretch>
        </p:blipFill>
        <p:spPr bwMode="auto">
          <a:xfrm>
            <a:off x="271463" y="1639888"/>
            <a:ext cx="8649513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0" y="557338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6000" b="1" dirty="0" smtClean="0">
                <a:solidFill>
                  <a:prstClr val="white">
                    <a:lumMod val="95000"/>
                  </a:prstClr>
                </a:solidFill>
                <a:latin typeface="Gill Sans MT"/>
                <a:sym typeface="Wingdings" pitchFamily="2" charset="2"/>
              </a:rPr>
              <a:t>Use of </a:t>
            </a:r>
            <a:r>
              <a:rPr lang="fr-FR" sz="6000" b="1" dirty="0" err="1" smtClean="0">
                <a:solidFill>
                  <a:prstClr val="white">
                    <a:lumMod val="95000"/>
                  </a:prstClr>
                </a:solidFill>
                <a:latin typeface="Gill Sans MT"/>
                <a:sym typeface="Wingdings" pitchFamily="2" charset="2"/>
              </a:rPr>
              <a:t>Metagenomics</a:t>
            </a:r>
            <a:endParaRPr lang="fr-FR" sz="6000" b="1" dirty="0" smtClean="0">
              <a:solidFill>
                <a:prstClr val="white">
                  <a:lumMod val="95000"/>
                </a:prstClr>
              </a:solidFill>
              <a:latin typeface="Gill Sans MT"/>
              <a:sym typeface="Wingdings" pitchFamily="2" charset="2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fr-FR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</a:t>
            </a:r>
            <a:r>
              <a:rPr lang="fr-FR" altLang="ja-JP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microorganisms</a:t>
            </a:r>
            <a:r>
              <a:rPr lang="fr-FR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fr-FR" altLang="ja-JP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unknown</a:t>
            </a:r>
            <a:r>
              <a:rPr lang="fr-FR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altLang="ja-JP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uncultivable</a:t>
            </a:r>
            <a:r>
              <a:rPr lang="fr-FR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234" y="2560320"/>
            <a:ext cx="8650800" cy="4077148"/>
          </a:xfrm>
          <a:prstGeom prst="rect">
            <a:avLst/>
          </a:prstGeom>
          <a:gradFill flip="none" rotWithShape="1">
            <a:gsLst>
              <a:gs pos="12000">
                <a:schemeClr val="tx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7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" name="Group 20"/>
          <p:cNvGraphicFramePr>
            <a:graphicFrameLocks noGrp="1"/>
          </p:cNvGraphicFramePr>
          <p:nvPr/>
        </p:nvGraphicFramePr>
        <p:xfrm>
          <a:off x="4774008" y="2677048"/>
          <a:ext cx="4114800" cy="2145792"/>
        </p:xfrm>
        <a:graphic>
          <a:graphicData uri="http://schemas.openxmlformats.org/drawingml/2006/table">
            <a:tbl>
              <a:tblPr/>
              <a:tblGrid>
                <a:gridCol w="2554288"/>
                <a:gridCol w="1560512"/>
              </a:tblGrid>
              <a:tr h="3222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</a:rPr>
                        <a:t>Hayashi 2002</a:t>
                      </a:r>
                      <a:endParaRPr kumimoji="0" lang="fr-F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</a:rPr>
                        <a:t>Tannock</a:t>
                      </a: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</a:rPr>
                        <a:t> 2000 </a:t>
                      </a:r>
                      <a:r>
                        <a:rPr kumimoji="0" lang="fr-FR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</a:rPr>
                        <a:t>Suau</a:t>
                      </a:r>
                      <a:r>
                        <a:rPr kumimoji="0" lang="fr-F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</a:rPr>
                        <a:t> 1999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</a:rPr>
                        <a:t>30%</a:t>
                      </a: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Calibri" pitchFamily="34" charset="0"/>
                        </a:rPr>
                        <a:t>21-37% 21-32%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fr-F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432197"/>
            <a:ext cx="914400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 err="1">
                <a:solidFill>
                  <a:srgbClr val="FF0000"/>
                </a:solidFill>
                <a:latin typeface="Arial Unicode MS" pitchFamily="34" charset="-128"/>
                <a:cs typeface="Times New Roman" pitchFamily="18" charset="0"/>
              </a:rPr>
              <a:t>Metagenome</a:t>
            </a:r>
            <a:r>
              <a:rPr lang="en-US" sz="4000" dirty="0">
                <a:solidFill>
                  <a:prstClr val="black"/>
                </a:solidFill>
                <a:latin typeface="Arial Unicode MS" pitchFamily="34" charset="-128"/>
              </a:rPr>
              <a:t> </a:t>
            </a:r>
            <a:endParaRPr lang="en-US" sz="4000" dirty="0" smtClean="0">
              <a:solidFill>
                <a:prstClr val="black"/>
              </a:solidFill>
              <a:latin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prstClr val="black"/>
              </a:solidFill>
              <a:latin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Calibri"/>
              </a:rPr>
              <a:t>can </a:t>
            </a:r>
            <a:r>
              <a:rPr lang="en-US" sz="3600" dirty="0">
                <a:solidFill>
                  <a:srgbClr val="002060"/>
                </a:solidFill>
                <a:latin typeface="Calibri"/>
              </a:rPr>
              <a:t>be defined as the ensemble of genes </a:t>
            </a:r>
            <a:r>
              <a:rPr lang="en-US" sz="3600" dirty="0" smtClean="0">
                <a:solidFill>
                  <a:srgbClr val="002060"/>
                </a:solidFill>
                <a:latin typeface="Calibri"/>
              </a:rPr>
              <a:t>of </a:t>
            </a:r>
            <a:r>
              <a:rPr lang="en-US" sz="3600" dirty="0">
                <a:solidFill>
                  <a:srgbClr val="002060"/>
                </a:solidFill>
                <a:latin typeface="Calibri"/>
              </a:rPr>
              <a:t>the microbes from a given ecological niche</a:t>
            </a:r>
            <a:r>
              <a:rPr lang="en-US" sz="4000" dirty="0">
                <a:solidFill>
                  <a:srgbClr val="4F81BD"/>
                </a:solidFill>
                <a:latin typeface="Arial Unicode MS" pitchFamily="34" charset="-128"/>
              </a:rPr>
              <a:t>.</a:t>
            </a:r>
            <a:r>
              <a:rPr lang="en-US" sz="4000" dirty="0">
                <a:solidFill>
                  <a:prstClr val="black"/>
                </a:solidFill>
                <a:latin typeface="Arial Unicode MS" pitchFamily="34" charset="-128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 Unicode MS" pitchFamily="34" charset="-128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Arial Unicode MS" pitchFamily="34" charset="-128"/>
              </a:rPr>
            </a:br>
            <a:r>
              <a:rPr lang="en-US" sz="1600" dirty="0">
                <a:solidFill>
                  <a:prstClr val="black"/>
                </a:solidFill>
                <a:latin typeface="Arial Unicode MS" pitchFamily="34" charset="-128"/>
              </a:rPr>
              <a:t/>
            </a:r>
            <a:br>
              <a:rPr lang="en-US" sz="1600" dirty="0">
                <a:solidFill>
                  <a:prstClr val="black"/>
                </a:solidFill>
                <a:latin typeface="Arial Unicode MS" pitchFamily="34" charset="-128"/>
              </a:rPr>
            </a:br>
            <a:r>
              <a:rPr lang="en-US" sz="4000" b="1" i="1" dirty="0" err="1">
                <a:solidFill>
                  <a:srgbClr val="FF0000"/>
                </a:solidFill>
                <a:latin typeface="Arial Unicode MS" pitchFamily="34" charset="-128"/>
              </a:rPr>
              <a:t>Metagenomics</a:t>
            </a:r>
            <a:r>
              <a:rPr lang="en-US" sz="4000" dirty="0">
                <a:solidFill>
                  <a:srgbClr val="FF0000"/>
                </a:solidFill>
                <a:latin typeface="Arial Unicode MS" pitchFamily="34" charset="-128"/>
              </a:rPr>
              <a:t> </a:t>
            </a:r>
            <a:endParaRPr lang="en-US" sz="4000" dirty="0" smtClean="0">
              <a:solidFill>
                <a:srgbClr val="FF0000"/>
              </a:solidFill>
              <a:latin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srgbClr val="FF0000"/>
              </a:solidFill>
              <a:latin typeface="Arial Unicode MS" pitchFamily="34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2060"/>
                </a:solidFill>
                <a:latin typeface="Calibri"/>
              </a:rPr>
              <a:t>allows to characterize </a:t>
            </a:r>
            <a:r>
              <a:rPr lang="en-US" sz="3600" dirty="0">
                <a:solidFill>
                  <a:srgbClr val="002060"/>
                </a:solidFill>
                <a:latin typeface="Calibri"/>
              </a:rPr>
              <a:t>composition, properties and dynamics of </a:t>
            </a:r>
            <a:r>
              <a:rPr lang="en-US" sz="3600" dirty="0" smtClean="0">
                <a:solidFill>
                  <a:srgbClr val="002060"/>
                </a:solidFill>
                <a:latin typeface="Calibri"/>
              </a:rPr>
              <a:t>a </a:t>
            </a:r>
            <a:r>
              <a:rPr lang="en-US" sz="3600" dirty="0" err="1" smtClean="0">
                <a:solidFill>
                  <a:srgbClr val="002060"/>
                </a:solidFill>
                <a:latin typeface="Calibri"/>
              </a:rPr>
              <a:t>microbiome</a:t>
            </a:r>
            <a:r>
              <a:rPr lang="en-US" sz="3600" dirty="0" smtClean="0">
                <a:solidFill>
                  <a:srgbClr val="002060"/>
                </a:solidFill>
                <a:latin typeface="Calibri"/>
              </a:rPr>
              <a:t> by studying the </a:t>
            </a:r>
            <a:r>
              <a:rPr lang="en-US" sz="3600" dirty="0">
                <a:solidFill>
                  <a:srgbClr val="002060"/>
                </a:solidFill>
                <a:latin typeface="Calibri"/>
              </a:rPr>
              <a:t>metagenome</a:t>
            </a:r>
            <a:r>
              <a:rPr lang="en-US" sz="4000" dirty="0">
                <a:solidFill>
                  <a:srgbClr val="4F81BD"/>
                </a:solidFill>
                <a:latin typeface="Arial Unicode MS" pitchFamily="34" charset="-128"/>
              </a:rPr>
              <a:t>.</a:t>
            </a:r>
            <a:r>
              <a:rPr lang="en-US" sz="4000" dirty="0">
                <a:solidFill>
                  <a:prstClr val="black"/>
                </a:solidFill>
                <a:latin typeface="Arial Unicode MS" pitchFamily="34" charset="-128"/>
              </a:rPr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ja-JP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fr-FR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ja-JP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ja-JP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metagenomics</a:t>
            </a:r>
            <a:r>
              <a:rPr lang="fr-FR" altLang="ja-JP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ja-JP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72"/>
          <p:cNvGrpSpPr/>
          <p:nvPr/>
        </p:nvGrpSpPr>
        <p:grpSpPr>
          <a:xfrm>
            <a:off x="-324544" y="1052736"/>
            <a:ext cx="9721080" cy="5132313"/>
            <a:chOff x="-324544" y="1052736"/>
            <a:chExt cx="9721080" cy="5132313"/>
          </a:xfrm>
        </p:grpSpPr>
        <p:grpSp>
          <p:nvGrpSpPr>
            <p:cNvPr id="3" name="Groupe 68"/>
            <p:cNvGrpSpPr/>
            <p:nvPr/>
          </p:nvGrpSpPr>
          <p:grpSpPr>
            <a:xfrm>
              <a:off x="-324544" y="1052736"/>
              <a:ext cx="9721080" cy="5132313"/>
              <a:chOff x="-324544" y="1052736"/>
              <a:chExt cx="9721080" cy="5132313"/>
            </a:xfrm>
          </p:grpSpPr>
          <p:grpSp>
            <p:nvGrpSpPr>
              <p:cNvPr id="5" name="Groupe 70"/>
              <p:cNvGrpSpPr/>
              <p:nvPr/>
            </p:nvGrpSpPr>
            <p:grpSpPr>
              <a:xfrm>
                <a:off x="-324544" y="1052736"/>
                <a:ext cx="9721080" cy="5132313"/>
                <a:chOff x="-324544" y="1412776"/>
                <a:chExt cx="9721080" cy="5132313"/>
              </a:xfrm>
            </p:grpSpPr>
            <p:graphicFrame>
              <p:nvGraphicFramePr>
                <p:cNvPr id="32" name="Diagramme 31"/>
                <p:cNvGraphicFramePr/>
                <p:nvPr/>
              </p:nvGraphicFramePr>
              <p:xfrm>
                <a:off x="-324544" y="1412776"/>
                <a:ext cx="9721080" cy="1224136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pSp>
              <p:nvGrpSpPr>
                <p:cNvPr id="7" name="Groupe 68"/>
                <p:cNvGrpSpPr/>
                <p:nvPr/>
              </p:nvGrpSpPr>
              <p:grpSpPr>
                <a:xfrm>
                  <a:off x="107504" y="2762925"/>
                  <a:ext cx="8954591" cy="3782164"/>
                  <a:chOff x="107504" y="2762925"/>
                  <a:chExt cx="8954591" cy="3782164"/>
                </a:xfrm>
              </p:grpSpPr>
              <p:sp>
                <p:nvSpPr>
                  <p:cNvPr id="4" name="Ellipse 3"/>
                  <p:cNvSpPr/>
                  <p:nvPr/>
                </p:nvSpPr>
                <p:spPr>
                  <a:xfrm>
                    <a:off x="107504" y="3534966"/>
                    <a:ext cx="576064" cy="576064"/>
                  </a:xfrm>
                  <a:prstGeom prst="ellipse">
                    <a:avLst/>
                  </a:prstGeom>
                  <a:blipFill>
                    <a:blip r:embed="rId8" cstate="print"/>
                    <a:stretch>
                      <a:fillRect/>
                    </a:stretch>
                  </a:blipFill>
                  <a:ln>
                    <a:noFill/>
                  </a:ln>
                  <a:effectLst>
                    <a:innerShdw blurRad="114300">
                      <a:prstClr val="black"/>
                    </a:innerShdw>
                  </a:effectLst>
                  <a:scene3d>
                    <a:camera prst="orthographicFront"/>
                    <a:lightRig rig="soft" dir="t"/>
                  </a:scene3d>
                  <a:sp3d prstMaterial="softEdge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hangingPunct="1"/>
                    <a:endParaRPr lang="fr-FR" sz="1800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6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 r="55817"/>
                  <a:stretch>
                    <a:fillRect/>
                  </a:stretch>
                </p:blipFill>
                <p:spPr bwMode="auto">
                  <a:xfrm>
                    <a:off x="913338" y="3622179"/>
                    <a:ext cx="576560" cy="40163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grpSp>
                <p:nvGrpSpPr>
                  <p:cNvPr id="16" name="Groupe 6"/>
                  <p:cNvGrpSpPr/>
                  <p:nvPr/>
                </p:nvGrpSpPr>
                <p:grpSpPr>
                  <a:xfrm>
                    <a:off x="2195736" y="5229200"/>
                    <a:ext cx="791250" cy="758754"/>
                    <a:chOff x="2195736" y="5229200"/>
                    <a:chExt cx="791250" cy="758754"/>
                  </a:xfrm>
                </p:grpSpPr>
                <p:sp>
                  <p:nvSpPr>
                    <p:cNvPr id="8" name="Organigramme : Disque magnétique 7"/>
                    <p:cNvSpPr/>
                    <p:nvPr/>
                  </p:nvSpPr>
                  <p:spPr bwMode="auto">
                    <a:xfrm>
                      <a:off x="2195736" y="5339567"/>
                      <a:ext cx="503522" cy="137955"/>
                    </a:xfrm>
                    <a:prstGeom prst="flowChartMagneticDisk">
                      <a:avLst/>
                    </a:prstGeom>
                    <a:gradFill flip="none" rotWithShape="1">
                      <a:gsLst>
                        <a:gs pos="76000">
                          <a:schemeClr val="tx1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9" name="Organigramme : Disque magnétique 8"/>
                    <p:cNvSpPr/>
                    <p:nvPr/>
                  </p:nvSpPr>
                  <p:spPr bwMode="auto">
                    <a:xfrm>
                      <a:off x="2195736" y="5509712"/>
                      <a:ext cx="503522" cy="137955"/>
                    </a:xfrm>
                    <a:prstGeom prst="flowChartMagneticDisk">
                      <a:avLst/>
                    </a:prstGeom>
                    <a:gradFill flip="none" rotWithShape="1">
                      <a:gsLst>
                        <a:gs pos="76000">
                          <a:schemeClr val="tx1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" name="Organigramme : Disque magnétique 9"/>
                    <p:cNvSpPr/>
                    <p:nvPr/>
                  </p:nvSpPr>
                  <p:spPr bwMode="auto">
                    <a:xfrm>
                      <a:off x="2195736" y="5679856"/>
                      <a:ext cx="503522" cy="137955"/>
                    </a:xfrm>
                    <a:prstGeom prst="flowChartMagneticDisk">
                      <a:avLst/>
                    </a:prstGeom>
                    <a:gradFill flip="none" rotWithShape="1">
                      <a:gsLst>
                        <a:gs pos="76000">
                          <a:schemeClr val="tx1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" name="Organigramme : Disque magnétique 10"/>
                    <p:cNvSpPr/>
                    <p:nvPr/>
                  </p:nvSpPr>
                  <p:spPr bwMode="auto">
                    <a:xfrm>
                      <a:off x="2195736" y="5849999"/>
                      <a:ext cx="503522" cy="137955"/>
                    </a:xfrm>
                    <a:prstGeom prst="flowChartMagneticDisk">
                      <a:avLst/>
                    </a:prstGeom>
                    <a:gradFill flip="none" rotWithShape="1">
                      <a:gsLst>
                        <a:gs pos="76000">
                          <a:schemeClr val="tx1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2" name="Organigramme : Disque magnétique 11"/>
                    <p:cNvSpPr/>
                    <p:nvPr/>
                  </p:nvSpPr>
                  <p:spPr bwMode="auto">
                    <a:xfrm>
                      <a:off x="2483464" y="5229200"/>
                      <a:ext cx="503522" cy="137955"/>
                    </a:xfrm>
                    <a:prstGeom prst="flowChartMagneticDisk">
                      <a:avLst/>
                    </a:prstGeom>
                    <a:gradFill flip="none" rotWithShape="1">
                      <a:gsLst>
                        <a:gs pos="76000">
                          <a:schemeClr val="tx1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" name="Organigramme : Disque magnétique 12"/>
                    <p:cNvSpPr/>
                    <p:nvPr/>
                  </p:nvSpPr>
                  <p:spPr bwMode="auto">
                    <a:xfrm>
                      <a:off x="2483464" y="5399344"/>
                      <a:ext cx="503522" cy="137955"/>
                    </a:xfrm>
                    <a:prstGeom prst="flowChartMagneticDisk">
                      <a:avLst/>
                    </a:prstGeom>
                    <a:gradFill flip="none" rotWithShape="1">
                      <a:gsLst>
                        <a:gs pos="76000">
                          <a:schemeClr val="tx1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4" name="Organigramme : Disque magnétique 13"/>
                    <p:cNvSpPr/>
                    <p:nvPr/>
                  </p:nvSpPr>
                  <p:spPr bwMode="auto">
                    <a:xfrm>
                      <a:off x="2483464" y="5569488"/>
                      <a:ext cx="503522" cy="137955"/>
                    </a:xfrm>
                    <a:prstGeom prst="flowChartMagneticDisk">
                      <a:avLst/>
                    </a:prstGeom>
                    <a:gradFill flip="none" rotWithShape="1">
                      <a:gsLst>
                        <a:gs pos="76000">
                          <a:schemeClr val="tx1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5" name="Organigramme : Disque magnétique 14"/>
                    <p:cNvSpPr/>
                    <p:nvPr/>
                  </p:nvSpPr>
                  <p:spPr bwMode="auto">
                    <a:xfrm>
                      <a:off x="2483464" y="5739631"/>
                      <a:ext cx="503522" cy="137955"/>
                    </a:xfrm>
                    <a:prstGeom prst="flowChartMagneticDisk">
                      <a:avLst/>
                    </a:prstGeom>
                    <a:gradFill flip="none" rotWithShape="1">
                      <a:gsLst>
                        <a:gs pos="76000">
                          <a:schemeClr val="tx1"/>
                        </a:gs>
                        <a:gs pos="7001">
                          <a:srgbClr val="E6E6E6"/>
                        </a:gs>
                        <a:gs pos="32001">
                          <a:srgbClr val="7D8496"/>
                        </a:gs>
                        <a:gs pos="47000">
                          <a:srgbClr val="E6E6E6"/>
                        </a:gs>
                        <a:gs pos="85001">
                          <a:srgbClr val="7D8496"/>
                        </a:gs>
                        <a:gs pos="100000">
                          <a:srgbClr val="E6E6E6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23" name="Groupe 15"/>
                  <p:cNvGrpSpPr/>
                  <p:nvPr/>
                </p:nvGrpSpPr>
                <p:grpSpPr>
                  <a:xfrm>
                    <a:off x="5097763" y="3280892"/>
                    <a:ext cx="771616" cy="1084212"/>
                    <a:chOff x="5097763" y="3280892"/>
                    <a:chExt cx="771616" cy="1084212"/>
                  </a:xfrm>
                </p:grpSpPr>
                <p:sp>
                  <p:nvSpPr>
                    <p:cNvPr id="17" name="Organigramme : Multidocument 16"/>
                    <p:cNvSpPr/>
                    <p:nvPr/>
                  </p:nvSpPr>
                  <p:spPr bwMode="auto">
                    <a:xfrm>
                      <a:off x="5303418" y="3280892"/>
                      <a:ext cx="308482" cy="542107"/>
                    </a:xfrm>
                    <a:prstGeom prst="flowChartMultidocumen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8" name="Organigramme : Multidocument 17"/>
                    <p:cNvSpPr/>
                    <p:nvPr/>
                  </p:nvSpPr>
                  <p:spPr bwMode="auto">
                    <a:xfrm>
                      <a:off x="5200590" y="3477498"/>
                      <a:ext cx="308482" cy="542929"/>
                    </a:xfrm>
                    <a:prstGeom prst="flowChartMultidocumen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9" name="Organigramme : Multidocument 18"/>
                    <p:cNvSpPr/>
                    <p:nvPr/>
                  </p:nvSpPr>
                  <p:spPr bwMode="auto">
                    <a:xfrm>
                      <a:off x="5097763" y="3674927"/>
                      <a:ext cx="308482" cy="542929"/>
                    </a:xfrm>
                    <a:prstGeom prst="flowChartMultidocumen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0" name="Organigramme : Multidocument 19"/>
                    <p:cNvSpPr/>
                    <p:nvPr/>
                  </p:nvSpPr>
                  <p:spPr bwMode="auto">
                    <a:xfrm>
                      <a:off x="5560897" y="3428963"/>
                      <a:ext cx="308482" cy="542107"/>
                    </a:xfrm>
                    <a:prstGeom prst="flowChartMultidocumen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1" name="Organigramme : Multidocument 20"/>
                    <p:cNvSpPr/>
                    <p:nvPr/>
                  </p:nvSpPr>
                  <p:spPr bwMode="auto">
                    <a:xfrm>
                      <a:off x="5458070" y="3625570"/>
                      <a:ext cx="308482" cy="542929"/>
                    </a:xfrm>
                    <a:prstGeom prst="flowChartMultidocumen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" name="Organigramme : Multidocument 21"/>
                    <p:cNvSpPr/>
                    <p:nvPr/>
                  </p:nvSpPr>
                  <p:spPr bwMode="auto">
                    <a:xfrm>
                      <a:off x="5355242" y="3822998"/>
                      <a:ext cx="308482" cy="542106"/>
                    </a:xfrm>
                    <a:prstGeom prst="flowChartMultidocumen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43" name="Groupe 22"/>
                  <p:cNvGrpSpPr/>
                  <p:nvPr/>
                </p:nvGrpSpPr>
                <p:grpSpPr>
                  <a:xfrm>
                    <a:off x="3347864" y="4509120"/>
                    <a:ext cx="791250" cy="758754"/>
                    <a:chOff x="3347864" y="4509120"/>
                    <a:chExt cx="791250" cy="758754"/>
                  </a:xfrm>
                </p:grpSpPr>
                <p:sp>
                  <p:nvSpPr>
                    <p:cNvPr id="24" name="Organigramme : Disque magnétique 23"/>
                    <p:cNvSpPr/>
                    <p:nvPr/>
                  </p:nvSpPr>
                  <p:spPr bwMode="auto">
                    <a:xfrm>
                      <a:off x="3347864" y="4619487"/>
                      <a:ext cx="503522" cy="137955"/>
                    </a:xfrm>
                    <a:prstGeom prst="flowChartMagneticDisk">
                      <a:avLst/>
                    </a:prstGeom>
                    <a:gradFill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 scaled="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5" name="Organigramme : Disque magnétique 24"/>
                    <p:cNvSpPr/>
                    <p:nvPr/>
                  </p:nvSpPr>
                  <p:spPr bwMode="auto">
                    <a:xfrm>
                      <a:off x="3347864" y="4789632"/>
                      <a:ext cx="503522" cy="137955"/>
                    </a:xfrm>
                    <a:prstGeom prst="flowChartMagneticDisk">
                      <a:avLst/>
                    </a:prstGeom>
                    <a:gradFill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 scaled="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6" name="Organigramme : Disque magnétique 25"/>
                    <p:cNvSpPr/>
                    <p:nvPr/>
                  </p:nvSpPr>
                  <p:spPr bwMode="auto">
                    <a:xfrm>
                      <a:off x="3347864" y="4959776"/>
                      <a:ext cx="503522" cy="137955"/>
                    </a:xfrm>
                    <a:prstGeom prst="flowChartMagneticDisk">
                      <a:avLst/>
                    </a:prstGeom>
                    <a:gradFill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 scaled="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" name="Organigramme : Disque magnétique 26"/>
                    <p:cNvSpPr/>
                    <p:nvPr/>
                  </p:nvSpPr>
                  <p:spPr bwMode="auto">
                    <a:xfrm>
                      <a:off x="3347864" y="5129919"/>
                      <a:ext cx="503522" cy="137955"/>
                    </a:xfrm>
                    <a:prstGeom prst="flowChartMagneticDisk">
                      <a:avLst/>
                    </a:prstGeom>
                    <a:gradFill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 scaled="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" name="Organigramme : Disque magnétique 27"/>
                    <p:cNvSpPr/>
                    <p:nvPr/>
                  </p:nvSpPr>
                  <p:spPr bwMode="auto">
                    <a:xfrm>
                      <a:off x="3635592" y="4509120"/>
                      <a:ext cx="503522" cy="137955"/>
                    </a:xfrm>
                    <a:prstGeom prst="flowChartMagneticDisk">
                      <a:avLst/>
                    </a:prstGeom>
                    <a:gradFill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 scaled="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" name="Organigramme : Disque magnétique 28"/>
                    <p:cNvSpPr/>
                    <p:nvPr/>
                  </p:nvSpPr>
                  <p:spPr bwMode="auto">
                    <a:xfrm>
                      <a:off x="3635592" y="4679264"/>
                      <a:ext cx="503522" cy="137955"/>
                    </a:xfrm>
                    <a:prstGeom prst="flowChartMagneticDisk">
                      <a:avLst/>
                    </a:prstGeom>
                    <a:gradFill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 scaled="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0" name="Organigramme : Disque magnétique 29"/>
                    <p:cNvSpPr/>
                    <p:nvPr/>
                  </p:nvSpPr>
                  <p:spPr bwMode="auto">
                    <a:xfrm>
                      <a:off x="3635592" y="4849408"/>
                      <a:ext cx="503522" cy="137955"/>
                    </a:xfrm>
                    <a:prstGeom prst="flowChartMagneticDisk">
                      <a:avLst/>
                    </a:prstGeom>
                    <a:gradFill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 scaled="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1" name="Organigramme : Disque magnétique 30"/>
                    <p:cNvSpPr/>
                    <p:nvPr/>
                  </p:nvSpPr>
                  <p:spPr bwMode="auto">
                    <a:xfrm>
                      <a:off x="3635592" y="5019551"/>
                      <a:ext cx="503522" cy="137955"/>
                    </a:xfrm>
                    <a:prstGeom prst="flowChartMagneticDisk">
                      <a:avLst/>
                    </a:prstGeom>
                    <a:gradFill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lin ang="5400000" scaled="0"/>
                    </a:gra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sz="1800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pic>
                <p:nvPicPr>
                  <p:cNvPr id="35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7524328" y="3106663"/>
                    <a:ext cx="638175" cy="1114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7892127" y="4149080"/>
                    <a:ext cx="720078" cy="72007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7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8328670" y="3106663"/>
                    <a:ext cx="733425" cy="1114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8" name="Picture 94" descr="solid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 l="3896" t="8286" r="52318" b="5119"/>
                  <a:stretch>
                    <a:fillRect/>
                  </a:stretch>
                </p:blipFill>
                <p:spPr bwMode="auto">
                  <a:xfrm>
                    <a:off x="1719668" y="3469127"/>
                    <a:ext cx="688528" cy="707742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39" name="Flèche en arc 38"/>
                  <p:cNvSpPr/>
                  <p:nvPr/>
                </p:nvSpPr>
                <p:spPr>
                  <a:xfrm rot="5400000" flipV="1">
                    <a:off x="2735796" y="3537012"/>
                    <a:ext cx="1008112" cy="1512168"/>
                  </a:xfrm>
                  <a:prstGeom prst="circularArrow">
                    <a:avLst>
                      <a:gd name="adj1" fmla="val 12500"/>
                      <a:gd name="adj2" fmla="val 1200217"/>
                      <a:gd name="adj3" fmla="val 20457681"/>
                      <a:gd name="adj4" fmla="val 16184804"/>
                      <a:gd name="adj5" fmla="val 12500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hangingPunct="1"/>
                    <a:endParaRPr lang="fr-FR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" name="Flèche droite 39"/>
                  <p:cNvSpPr/>
                  <p:nvPr/>
                </p:nvSpPr>
                <p:spPr>
                  <a:xfrm>
                    <a:off x="3542718" y="3645024"/>
                    <a:ext cx="1512168" cy="288032"/>
                  </a:xfrm>
                  <a:prstGeom prst="rightArrow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hangingPunct="1"/>
                    <a:endParaRPr lang="fr-FR" sz="18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" name="Arc plein 40"/>
                  <p:cNvSpPr/>
                  <p:nvPr/>
                </p:nvSpPr>
                <p:spPr>
                  <a:xfrm>
                    <a:off x="3635896" y="3717032"/>
                    <a:ext cx="1008112" cy="1152128"/>
                  </a:xfrm>
                  <a:prstGeom prst="blockArc">
                    <a:avLst>
                      <a:gd name="adj1" fmla="val 10854639"/>
                      <a:gd name="adj2" fmla="val 15264260"/>
                      <a:gd name="adj3" fmla="val 8279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hangingPunct="1"/>
                    <a:endParaRPr lang="fr-FR" sz="18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2" name="Arc plein 41"/>
                  <p:cNvSpPr/>
                  <p:nvPr/>
                </p:nvSpPr>
                <p:spPr>
                  <a:xfrm>
                    <a:off x="2483768" y="4581128"/>
                    <a:ext cx="1008112" cy="1080120"/>
                  </a:xfrm>
                  <a:prstGeom prst="blockArc">
                    <a:avLst>
                      <a:gd name="adj1" fmla="val 10854639"/>
                      <a:gd name="adj2" fmla="val 15988365"/>
                      <a:gd name="adj3" fmla="val 11917"/>
                    </a:avLst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hangingPunct="1"/>
                    <a:endParaRPr lang="fr-FR" sz="180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47" name="Groupe 42"/>
                  <p:cNvGrpSpPr/>
                  <p:nvPr/>
                </p:nvGrpSpPr>
                <p:grpSpPr>
                  <a:xfrm>
                    <a:off x="2637966" y="3660233"/>
                    <a:ext cx="834062" cy="415421"/>
                    <a:chOff x="2637966" y="3660233"/>
                    <a:chExt cx="834062" cy="415421"/>
                  </a:xfrm>
                </p:grpSpPr>
                <p:pic>
                  <p:nvPicPr>
                    <p:cNvPr id="44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874659" y="3660233"/>
                      <a:ext cx="459861" cy="21476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5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637966" y="3779723"/>
                      <a:ext cx="459861" cy="21476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6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012167" y="3860886"/>
                      <a:ext cx="459861" cy="21476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grpSp>
                <p:nvGrpSpPr>
                  <p:cNvPr id="57" name="Groupe 46"/>
                  <p:cNvGrpSpPr/>
                  <p:nvPr/>
                </p:nvGrpSpPr>
                <p:grpSpPr>
                  <a:xfrm>
                    <a:off x="2679940" y="3499590"/>
                    <a:ext cx="819901" cy="646816"/>
                    <a:chOff x="2679940" y="3499590"/>
                    <a:chExt cx="819901" cy="646816"/>
                  </a:xfrm>
                </p:grpSpPr>
                <p:pic>
                  <p:nvPicPr>
                    <p:cNvPr id="4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679940" y="3643606"/>
                      <a:ext cx="459861" cy="21476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49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039980" y="3571598"/>
                      <a:ext cx="459861" cy="21476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0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039980" y="3787622"/>
                      <a:ext cx="459861" cy="21476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1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967972" y="3931638"/>
                      <a:ext cx="459861" cy="21476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679940" y="3931638"/>
                      <a:ext cx="459861" cy="21476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5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679940" y="3499590"/>
                      <a:ext cx="459861" cy="21476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54" name="Flèche droite 53"/>
                  <p:cNvSpPr/>
                  <p:nvPr/>
                </p:nvSpPr>
                <p:spPr>
                  <a:xfrm>
                    <a:off x="726445" y="3678982"/>
                    <a:ext cx="144016" cy="288032"/>
                  </a:xfrm>
                  <a:prstGeom prst="rightArrow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hangingPunct="1"/>
                    <a:endParaRPr lang="fr-FR" sz="18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" name="Flèche droite 54"/>
                  <p:cNvSpPr/>
                  <p:nvPr/>
                </p:nvSpPr>
                <p:spPr>
                  <a:xfrm>
                    <a:off x="1532775" y="3678982"/>
                    <a:ext cx="144016" cy="288032"/>
                  </a:xfrm>
                  <a:prstGeom prst="rightArrow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hangingPunct="1"/>
                    <a:endParaRPr lang="fr-FR" sz="18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" name="Flèche droite 55"/>
                  <p:cNvSpPr/>
                  <p:nvPr/>
                </p:nvSpPr>
                <p:spPr>
                  <a:xfrm>
                    <a:off x="6012160" y="3606974"/>
                    <a:ext cx="288032" cy="288032"/>
                  </a:xfrm>
                  <a:prstGeom prst="rightArrow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hangingPunct="1"/>
                    <a:endParaRPr lang="fr-FR" sz="1800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58" name="Content Placeholder 4" descr="Sco_SNP.jpg"/>
                  <p:cNvPicPr>
                    <a:picLocks noChangeAspect="1"/>
                  </p:cNvPicPr>
                  <p:nvPr/>
                </p:nvPicPr>
                <p:blipFill>
                  <a:blip r:embed="rId15" cstate="print"/>
                  <a:srcRect l="16936" r="5646" b="44849"/>
                  <a:stretch>
                    <a:fillRect/>
                  </a:stretch>
                </p:blipFill>
                <p:spPr>
                  <a:xfrm rot="10800000" flipV="1">
                    <a:off x="6012160" y="5517232"/>
                    <a:ext cx="1443668" cy="643880"/>
                  </a:xfrm>
                  <a:prstGeom prst="rect">
                    <a:avLst/>
                  </a:prstGeom>
                </p:spPr>
              </p:pic>
              <p:grpSp>
                <p:nvGrpSpPr>
                  <p:cNvPr id="67" name="Groupe 67"/>
                  <p:cNvGrpSpPr/>
                  <p:nvPr/>
                </p:nvGrpSpPr>
                <p:grpSpPr>
                  <a:xfrm>
                    <a:off x="6012180" y="2833772"/>
                    <a:ext cx="1436612" cy="2827476"/>
                    <a:chOff x="6012180" y="2204864"/>
                    <a:chExt cx="1436612" cy="2827476"/>
                  </a:xfrm>
                </p:grpSpPr>
                <p:pic>
                  <p:nvPicPr>
                    <p:cNvPr id="33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291363" y="2204864"/>
                      <a:ext cx="878244" cy="106853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4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224424" y="3633912"/>
                      <a:ext cx="1012122" cy="94721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59" name="ZoneTexte 58"/>
                    <p:cNvSpPr txBox="1"/>
                    <p:nvPr/>
                  </p:nvSpPr>
                  <p:spPr>
                    <a:xfrm>
                      <a:off x="6012180" y="3140968"/>
                      <a:ext cx="143661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 eaLnBrk="1" hangingPunct="1"/>
                      <a:r>
                        <a:rPr lang="fr-FR" sz="1400" b="1" i="1" dirty="0" err="1" smtClean="0">
                          <a:solidFill>
                            <a:prstClr val="black"/>
                          </a:solidFill>
                        </a:rPr>
                        <a:t>Metabolism</a:t>
                      </a:r>
                      <a:endParaRPr lang="fr-FR" sz="1400" b="1" i="1" dirty="0" smtClean="0">
                        <a:solidFill>
                          <a:prstClr val="black"/>
                        </a:solidFill>
                      </a:endParaRPr>
                    </a:p>
                    <a:p>
                      <a:pPr algn="ctr" eaLnBrk="1" hangingPunct="1"/>
                      <a:r>
                        <a:rPr lang="fr-FR" sz="1400" b="1" i="1" dirty="0" smtClean="0">
                          <a:solidFill>
                            <a:prstClr val="black"/>
                          </a:solidFill>
                        </a:rPr>
                        <a:t>reconstruction</a:t>
                      </a:r>
                      <a:endParaRPr lang="fr-FR" sz="1400" b="1" i="1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" name="ZoneTexte 59"/>
                    <p:cNvSpPr txBox="1"/>
                    <p:nvPr/>
                  </p:nvSpPr>
                  <p:spPr>
                    <a:xfrm>
                      <a:off x="6012180" y="4509120"/>
                      <a:ext cx="143661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 eaLnBrk="1" hangingPunct="1"/>
                      <a:r>
                        <a:rPr lang="fr-FR" sz="1400" b="1" i="1" dirty="0" err="1" smtClean="0">
                          <a:solidFill>
                            <a:prstClr val="black"/>
                          </a:solidFill>
                        </a:rPr>
                        <a:t>Ecosystem</a:t>
                      </a:r>
                      <a:endParaRPr lang="fr-FR" sz="1400" b="1" i="1" dirty="0" smtClean="0">
                        <a:solidFill>
                          <a:prstClr val="black"/>
                        </a:solidFill>
                      </a:endParaRPr>
                    </a:p>
                    <a:p>
                      <a:pPr algn="ctr" eaLnBrk="1" hangingPunct="1"/>
                      <a:r>
                        <a:rPr lang="fr-FR" sz="1400" b="1" i="1" dirty="0" smtClean="0">
                          <a:solidFill>
                            <a:prstClr val="black"/>
                          </a:solidFill>
                        </a:rPr>
                        <a:t>re</a:t>
                      </a:r>
                      <a:r>
                        <a:rPr lang="fr-FR" sz="1400" b="1" i="1" dirty="0" err="1" smtClean="0">
                          <a:solidFill>
                            <a:prstClr val="black"/>
                          </a:solidFill>
                        </a:rPr>
                        <a:t>con</a:t>
                      </a:r>
                      <a:r>
                        <a:rPr lang="fr-FR" sz="1400" b="1" i="1" dirty="0" smtClean="0">
                          <a:solidFill>
                            <a:prstClr val="black"/>
                          </a:solidFill>
                        </a:rPr>
                        <a:t>struction</a:t>
                      </a:r>
                      <a:endParaRPr lang="fr-FR" sz="1400" b="1" i="1" dirty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61" name="ZoneTexte 60"/>
                  <p:cNvSpPr txBox="1"/>
                  <p:nvPr/>
                </p:nvSpPr>
                <p:spPr>
                  <a:xfrm>
                    <a:off x="5867910" y="6237312"/>
                    <a:ext cx="172515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eaLnBrk="1" hangingPunct="1"/>
                    <a:r>
                      <a:rPr lang="fr-FR" sz="1400" b="1" i="1" dirty="0" err="1" smtClean="0">
                        <a:solidFill>
                          <a:prstClr val="black"/>
                        </a:solidFill>
                      </a:rPr>
                      <a:t>Genetic</a:t>
                    </a:r>
                    <a:r>
                      <a:rPr lang="fr-FR" sz="1400" b="1" i="1" dirty="0" smtClean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fr-FR" sz="1400" b="1" i="1" dirty="0" err="1" smtClean="0">
                        <a:solidFill>
                          <a:prstClr val="black"/>
                        </a:solidFill>
                      </a:rPr>
                      <a:t>variability</a:t>
                    </a:r>
                    <a:endParaRPr lang="fr-FR" sz="1400" b="1" i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" name="ZoneTexte 61"/>
                  <p:cNvSpPr txBox="1"/>
                  <p:nvPr/>
                </p:nvSpPr>
                <p:spPr>
                  <a:xfrm>
                    <a:off x="2998210" y="5373216"/>
                    <a:ext cx="114174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eaLnBrk="1" hangingPunct="1"/>
                    <a:r>
                      <a:rPr lang="fr-FR" sz="1400" b="1" i="1" dirty="0" err="1" smtClean="0">
                        <a:solidFill>
                          <a:srgbClr val="FF0000"/>
                        </a:solidFill>
                      </a:rPr>
                      <a:t>Reference</a:t>
                    </a:r>
                    <a:r>
                      <a:rPr lang="fr-FR" sz="1400" b="1" i="1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fr-FR" sz="1400" b="1" i="1" dirty="0" err="1" smtClean="0">
                        <a:solidFill>
                          <a:srgbClr val="FF0000"/>
                        </a:solidFill>
                      </a:rPr>
                      <a:t>gene</a:t>
                    </a:r>
                    <a:r>
                      <a:rPr lang="fr-FR" sz="1400" b="1" i="1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fr-FR" sz="1400" b="1" i="1" dirty="0" err="1" smtClean="0">
                        <a:solidFill>
                          <a:srgbClr val="FF0000"/>
                        </a:solidFill>
                      </a:rPr>
                      <a:t>catalog</a:t>
                    </a:r>
                    <a:endParaRPr lang="fr-FR" sz="1400" b="1" i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3" name="Flèche droite 62"/>
                  <p:cNvSpPr/>
                  <p:nvPr/>
                </p:nvSpPr>
                <p:spPr>
                  <a:xfrm>
                    <a:off x="2451073" y="3678982"/>
                    <a:ext cx="144016" cy="288032"/>
                  </a:xfrm>
                  <a:prstGeom prst="rightArrow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1" hangingPunct="1"/>
                    <a:endParaRPr lang="fr-FR" sz="180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4" name="ZoneTexte 63"/>
                  <p:cNvSpPr txBox="1"/>
                  <p:nvPr/>
                </p:nvSpPr>
                <p:spPr>
                  <a:xfrm>
                    <a:off x="3707904" y="2762925"/>
                    <a:ext cx="1368152" cy="954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eaLnBrk="1" hangingPunct="1"/>
                    <a:r>
                      <a:rPr lang="fr-FR" sz="1400" b="1" i="1" dirty="0" err="1" smtClean="0">
                        <a:solidFill>
                          <a:srgbClr val="FF0000"/>
                        </a:solidFill>
                      </a:rPr>
                      <a:t>Mapping</a:t>
                    </a:r>
                    <a:r>
                      <a:rPr lang="fr-FR" sz="1400" b="1" i="1" dirty="0" smtClean="0">
                        <a:solidFill>
                          <a:srgbClr val="FF0000"/>
                        </a:solidFill>
                      </a:rPr>
                      <a:t> the short </a:t>
                    </a:r>
                    <a:r>
                      <a:rPr lang="fr-FR" sz="1400" b="1" i="1" dirty="0" err="1" smtClean="0">
                        <a:solidFill>
                          <a:srgbClr val="FF0000"/>
                        </a:solidFill>
                      </a:rPr>
                      <a:t>reads</a:t>
                    </a:r>
                    <a:r>
                      <a:rPr lang="fr-FR" sz="1400" b="1" i="1" dirty="0" smtClean="0">
                        <a:solidFill>
                          <a:srgbClr val="FF0000"/>
                        </a:solidFill>
                      </a:rPr>
                      <a:t> and </a:t>
                    </a:r>
                    <a:r>
                      <a:rPr lang="fr-FR" sz="1400" b="1" i="1" dirty="0" err="1" smtClean="0">
                        <a:solidFill>
                          <a:srgbClr val="FF0000"/>
                        </a:solidFill>
                      </a:rPr>
                      <a:t>counting</a:t>
                    </a:r>
                    <a:r>
                      <a:rPr lang="fr-FR" sz="1400" b="1" i="1" dirty="0" smtClean="0">
                        <a:solidFill>
                          <a:srgbClr val="FF0000"/>
                        </a:solidFill>
                      </a:rPr>
                      <a:t> the </a:t>
                    </a:r>
                    <a:r>
                      <a:rPr lang="fr-FR" sz="1400" b="1" i="1" dirty="0" err="1" smtClean="0">
                        <a:solidFill>
                          <a:srgbClr val="FF0000"/>
                        </a:solidFill>
                      </a:rPr>
                      <a:t>genes</a:t>
                    </a:r>
                    <a:endParaRPr lang="fr-FR" sz="1400" b="1" i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65" name="ZoneTexte 64"/>
                  <p:cNvSpPr txBox="1"/>
                  <p:nvPr/>
                </p:nvSpPr>
                <p:spPr>
                  <a:xfrm>
                    <a:off x="7586254" y="4725142"/>
                    <a:ext cx="1368337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eaLnBrk="1" hangingPunct="1"/>
                    <a:r>
                      <a:rPr lang="fr-FR" sz="1800" b="1" i="1" dirty="0" err="1" smtClean="0">
                        <a:solidFill>
                          <a:srgbClr val="FF0000"/>
                        </a:solidFill>
                      </a:rPr>
                      <a:t>Statistical</a:t>
                    </a:r>
                    <a:r>
                      <a:rPr lang="fr-FR" sz="1800" b="1" i="1" dirty="0" smtClean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fr-FR" sz="1800" b="1" i="1" dirty="0" err="1" smtClean="0">
                        <a:solidFill>
                          <a:srgbClr val="FF0000"/>
                        </a:solidFill>
                      </a:rPr>
                      <a:t>analysis</a:t>
                    </a:r>
                    <a:r>
                      <a:rPr lang="fr-FR" sz="1800" b="1" i="1" dirty="0" smtClean="0">
                        <a:solidFill>
                          <a:srgbClr val="FF0000"/>
                        </a:solidFill>
                      </a:rPr>
                      <a:t> &amp; diagnostic</a:t>
                    </a:r>
                    <a:endParaRPr lang="fr-FR" sz="1800" b="1" i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sp>
            <p:nvSpPr>
              <p:cNvPr id="68" name="ZoneTexte 67"/>
              <p:cNvSpPr txBox="1"/>
              <p:nvPr/>
            </p:nvSpPr>
            <p:spPr>
              <a:xfrm>
                <a:off x="35496" y="3861048"/>
                <a:ext cx="864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eaLnBrk="1" hangingPunct="1"/>
                <a:r>
                  <a:rPr lang="fr-FR" sz="1400" b="1" i="1" dirty="0" err="1" smtClean="0">
                    <a:solidFill>
                      <a:srgbClr val="FF0000"/>
                    </a:solidFill>
                  </a:rPr>
                  <a:t>Stool</a:t>
                </a:r>
                <a:r>
                  <a:rPr lang="fr-FR" sz="14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1400" b="1" i="1" dirty="0" err="1" smtClean="0">
                    <a:solidFill>
                      <a:srgbClr val="FF0000"/>
                    </a:solidFill>
                  </a:rPr>
                  <a:t>sample</a:t>
                </a:r>
                <a:endParaRPr lang="fr-FR" sz="1400" b="1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1" name="ZoneTexte 70"/>
            <p:cNvSpPr txBox="1"/>
            <p:nvPr/>
          </p:nvSpPr>
          <p:spPr>
            <a:xfrm>
              <a:off x="4644008" y="4005064"/>
              <a:ext cx="136815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fr-FR" sz="1400" b="1" i="1" dirty="0" smtClean="0">
                  <a:solidFill>
                    <a:srgbClr val="FF0000"/>
                  </a:solidFill>
                </a:rPr>
                <a:t>Gene </a:t>
              </a:r>
              <a:r>
                <a:rPr lang="fr-FR" sz="1400" b="1" i="1" dirty="0" err="1" smtClean="0">
                  <a:solidFill>
                    <a:srgbClr val="FF0000"/>
                  </a:solidFill>
                </a:rPr>
                <a:t>abundance</a:t>
              </a:r>
              <a:r>
                <a:rPr lang="fr-FR" sz="1400" b="1" i="1" dirty="0" smtClean="0">
                  <a:solidFill>
                    <a:srgbClr val="FF0000"/>
                  </a:solidFill>
                </a:rPr>
                <a:t> profiles in </a:t>
              </a:r>
              <a:r>
                <a:rPr lang="fr-FR" sz="1400" b="1" i="1" dirty="0" err="1" smtClean="0">
                  <a:solidFill>
                    <a:srgbClr val="FF0000"/>
                  </a:solidFill>
                </a:rPr>
                <a:t>different</a:t>
              </a:r>
              <a:r>
                <a:rPr lang="fr-FR" sz="1400" b="1" i="1" dirty="0" smtClean="0">
                  <a:solidFill>
                    <a:srgbClr val="FF0000"/>
                  </a:solidFill>
                </a:rPr>
                <a:t> </a:t>
              </a:r>
              <a:r>
                <a:rPr lang="fr-FR" sz="1400" b="1" i="1" dirty="0" err="1" smtClean="0">
                  <a:solidFill>
                    <a:srgbClr val="FF0000"/>
                  </a:solidFill>
                </a:rPr>
                <a:t>samples</a:t>
              </a:r>
              <a:endParaRPr lang="fr-FR" sz="1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2" name="Rectangle 2"/>
          <p:cNvSpPr txBox="1">
            <a:spLocks/>
          </p:cNvSpPr>
          <p:nvPr/>
        </p:nvSpPr>
        <p:spPr>
          <a:xfrm>
            <a:off x="0" y="5921474"/>
            <a:ext cx="9144000" cy="93652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altLang="zh-CN" sz="5800" dirty="0" smtClean="0">
                <a:solidFill>
                  <a:srgbClr val="FF0000"/>
                </a:solidFill>
                <a:latin typeface="Calibri"/>
              </a:rPr>
              <a:t>A powerful microscope! </a:t>
            </a:r>
            <a:endParaRPr lang="en-GB" altLang="zh-CN" sz="5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560840" y="2492896"/>
            <a:ext cx="1547664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73" name="Titre 7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 </a:t>
            </a:r>
            <a:r>
              <a:rPr lang="en-GB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metagenomics</a:t>
            </a:r>
            <a:r>
              <a:rPr lang="en-GB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fr-FR" altLang="zh-CN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sequencing</a:t>
            </a:r>
            <a:r>
              <a:rPr lang="fr-FR" altLang="zh-CN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3900" b="1" dirty="0" err="1" smtClean="0"/>
              <a:t>MetaQuant</a:t>
            </a:r>
            <a:r>
              <a:rPr lang="fr-FR" sz="3900" b="1" dirty="0" smtClean="0"/>
              <a:t> </a:t>
            </a:r>
            <a:r>
              <a:rPr lang="fr-FR" sz="3900" b="1" dirty="0" err="1" smtClean="0"/>
              <a:t>platform</a:t>
            </a:r>
            <a:r>
              <a:rPr lang="fr-FR" sz="3900" b="1" dirty="0" smtClean="0"/>
              <a:t> (</a:t>
            </a:r>
            <a:r>
              <a:rPr lang="fr-FR" sz="3900" b="1" dirty="0" err="1" smtClean="0"/>
              <a:t>since</a:t>
            </a:r>
            <a:r>
              <a:rPr lang="fr-FR" sz="3900" b="1" dirty="0" smtClean="0"/>
              <a:t> 2008)</a:t>
            </a:r>
          </a:p>
          <a:p>
            <a:pPr lvl="1"/>
            <a:r>
              <a:rPr lang="fr-FR" dirty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SOLiD</a:t>
            </a:r>
            <a:r>
              <a:rPr lang="fr-FR" dirty="0" smtClean="0"/>
              <a:t> 5500xl</a:t>
            </a:r>
          </a:p>
          <a:p>
            <a:pPr lvl="1"/>
            <a:r>
              <a:rPr lang="fr-FR" dirty="0" smtClean="0"/>
              <a:t>More </a:t>
            </a:r>
            <a:r>
              <a:rPr lang="fr-FR" dirty="0" err="1" smtClean="0"/>
              <a:t>than</a:t>
            </a:r>
            <a:r>
              <a:rPr lang="fr-FR" dirty="0" smtClean="0"/>
              <a:t> 1200 </a:t>
            </a:r>
            <a:r>
              <a:rPr lang="fr-FR" dirty="0" err="1" smtClean="0"/>
              <a:t>sequenced</a:t>
            </a:r>
            <a:r>
              <a:rPr lang="fr-FR" dirty="0" smtClean="0"/>
              <a:t> </a:t>
            </a:r>
            <a:r>
              <a:rPr lang="fr-FR" dirty="0" err="1" smtClean="0"/>
              <a:t>samples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40</a:t>
            </a:r>
            <a:r>
              <a:rPr lang="fr-FR" b="1" baseline="30000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9</a:t>
            </a:r>
            <a:r>
              <a:rPr lang="fr-FR" dirty="0" smtClean="0"/>
              <a:t> short </a:t>
            </a:r>
            <a:r>
              <a:rPr lang="fr-FR" dirty="0" err="1" smtClean="0"/>
              <a:t>read</a:t>
            </a:r>
            <a:r>
              <a:rPr lang="fr-FR" dirty="0" smtClean="0"/>
              <a:t> </a:t>
            </a:r>
            <a:r>
              <a:rPr lang="fr-FR" dirty="0" err="1" smtClean="0"/>
              <a:t>sequences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500</a:t>
            </a:r>
            <a:r>
              <a:rPr lang="fr-FR" b="1" baseline="30000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10 bases</a:t>
            </a:r>
          </a:p>
          <a:p>
            <a:pPr lvl="1"/>
            <a:r>
              <a:rPr lang="fr-FR" dirty="0" smtClean="0"/>
              <a:t>650000 files for 31 </a:t>
            </a:r>
            <a:r>
              <a:rPr lang="fr-FR" dirty="0" smtClean="0"/>
              <a:t>TB</a:t>
            </a:r>
          </a:p>
          <a:p>
            <a:pPr lvl="1"/>
            <a:endParaRPr lang="fr-FR" dirty="0" smtClean="0"/>
          </a:p>
          <a:p>
            <a:r>
              <a:rPr lang="fr-FR" dirty="0" err="1" smtClean="0"/>
              <a:t>Human</a:t>
            </a:r>
            <a:r>
              <a:rPr lang="fr-FR" dirty="0" smtClean="0"/>
              <a:t> </a:t>
            </a:r>
            <a:r>
              <a:rPr lang="fr-FR" dirty="0" err="1" smtClean="0"/>
              <a:t>Genome</a:t>
            </a:r>
            <a:r>
              <a:rPr lang="fr-FR" dirty="0" smtClean="0"/>
              <a:t> Project (2001)</a:t>
            </a:r>
          </a:p>
          <a:p>
            <a:pPr lvl="1"/>
            <a:r>
              <a:rPr lang="fr-FR" dirty="0" smtClean="0"/>
              <a:t>3 </a:t>
            </a:r>
            <a:r>
              <a:rPr lang="fr-FR" dirty="0" err="1" smtClean="0"/>
              <a:t>years</a:t>
            </a:r>
            <a:endParaRPr lang="fr-FR" dirty="0" smtClean="0"/>
          </a:p>
          <a:p>
            <a:pPr lvl="1"/>
            <a:r>
              <a:rPr lang="fr-FR" dirty="0" smtClean="0"/>
              <a:t>16 </a:t>
            </a:r>
            <a:r>
              <a:rPr lang="fr-FR" dirty="0" err="1" smtClean="0"/>
              <a:t>sequencing</a:t>
            </a:r>
            <a:r>
              <a:rPr lang="fr-FR" dirty="0" smtClean="0"/>
              <a:t> </a:t>
            </a:r>
            <a:r>
              <a:rPr lang="fr-FR" dirty="0" err="1" smtClean="0"/>
              <a:t>centers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22</a:t>
            </a:r>
            <a:r>
              <a:rPr lang="fr-FR" b="1" baseline="30000" dirty="0" smtClean="0">
                <a:solidFill>
                  <a:srgbClr val="FF0000"/>
                </a:solidFill>
              </a:rPr>
              <a:t>E</a:t>
            </a:r>
            <a:r>
              <a:rPr lang="fr-FR" b="1" dirty="0" smtClean="0">
                <a:solidFill>
                  <a:srgbClr val="FF0000"/>
                </a:solidFill>
              </a:rPr>
              <a:t>9 bases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pipeline : 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</a:t>
            </a:r>
            <a:endParaRPr lang="fr-FR" altLang="zh-C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5649" name="Picture 1" descr="C:\Users\npons\Desktop\meteor_work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931" y="1378108"/>
            <a:ext cx="6550594" cy="5178444"/>
          </a:xfrm>
          <a:prstGeom prst="rect">
            <a:avLst/>
          </a:prstGeom>
          <a:noFill/>
        </p:spPr>
      </p:pic>
      <p:sp>
        <p:nvSpPr>
          <p:cNvPr id="58" name="Flèche vers le bas 57"/>
          <p:cNvSpPr/>
          <p:nvPr/>
        </p:nvSpPr>
        <p:spPr>
          <a:xfrm>
            <a:off x="7515225" y="2486025"/>
            <a:ext cx="476250" cy="3133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7172325" y="1514475"/>
            <a:ext cx="1228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250GB</a:t>
            </a:r>
          </a:p>
          <a:p>
            <a:r>
              <a:rPr lang="fr-FR" b="1" i="1" dirty="0" smtClean="0">
                <a:solidFill>
                  <a:srgbClr val="FF0000"/>
                </a:solidFill>
              </a:rPr>
              <a:t>24 files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6815354" y="5695860"/>
            <a:ext cx="1922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1TB</a:t>
            </a:r>
          </a:p>
          <a:p>
            <a:r>
              <a:rPr lang="fr-FR" b="1" i="1" dirty="0" smtClean="0">
                <a:solidFill>
                  <a:srgbClr val="FF0000"/>
                </a:solidFill>
              </a:rPr>
              <a:t>~20000 </a:t>
            </a:r>
            <a:r>
              <a:rPr lang="fr-FR" b="1" i="1" dirty="0" smtClean="0">
                <a:solidFill>
                  <a:srgbClr val="FF0000"/>
                </a:solidFill>
              </a:rPr>
              <a:t>files</a:t>
            </a:r>
            <a:endParaRPr lang="fr-FR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23152" y="2657654"/>
            <a:ext cx="492443" cy="264271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fr-FR" sz="2000" dirty="0" err="1" smtClean="0"/>
              <a:t>Primary</a:t>
            </a:r>
            <a:r>
              <a:rPr lang="fr-FR" sz="2000" dirty="0" smtClean="0"/>
              <a:t> data </a:t>
            </a:r>
            <a:r>
              <a:rPr lang="fr-FR" sz="2000" dirty="0" err="1" smtClean="0"/>
              <a:t>evolution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7867650" y="3667125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Per </a:t>
            </a:r>
            <a:r>
              <a:rPr lang="fr-FR" sz="2000" dirty="0" err="1" smtClean="0"/>
              <a:t>week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managment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altLang="zh-CN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: </a:t>
            </a:r>
            <a:r>
              <a:rPr lang="fr-FR" altLang="zh-CN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iMOMi</a:t>
            </a:r>
            <a:endParaRPr lang="fr-FR" altLang="zh-CN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42"/>
          <p:cNvGrpSpPr/>
          <p:nvPr/>
        </p:nvGrpSpPr>
        <p:grpSpPr>
          <a:xfrm>
            <a:off x="1763688" y="1110552"/>
            <a:ext cx="5486800" cy="5486800"/>
            <a:chOff x="453352" y="1268760"/>
            <a:chExt cx="5486800" cy="5486800"/>
          </a:xfrm>
        </p:grpSpPr>
        <p:sp>
          <p:nvSpPr>
            <p:cNvPr id="37" name="Bouée 36"/>
            <p:cNvSpPr/>
            <p:nvPr/>
          </p:nvSpPr>
          <p:spPr>
            <a:xfrm flipV="1">
              <a:off x="460448" y="1268760"/>
              <a:ext cx="5472608" cy="5472608"/>
            </a:xfrm>
            <a:prstGeom prst="donut">
              <a:avLst/>
            </a:prstGeom>
            <a:solidFill>
              <a:srgbClr val="FFC0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1" name="Arc plein 40"/>
            <p:cNvSpPr/>
            <p:nvPr/>
          </p:nvSpPr>
          <p:spPr>
            <a:xfrm flipV="1">
              <a:off x="453352" y="1268760"/>
              <a:ext cx="5486800" cy="5486800"/>
            </a:xfrm>
            <a:prstGeom prst="blockArc">
              <a:avLst>
                <a:gd name="adj1" fmla="val 9753892"/>
                <a:gd name="adj2" fmla="val 1272463"/>
                <a:gd name="adj3" fmla="val 25046"/>
              </a:avLst>
            </a:prstGeom>
            <a:solidFill>
              <a:schemeClr val="accent1">
                <a:lumMod val="40000"/>
                <a:lumOff val="60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" name="Bouée 4"/>
            <p:cNvSpPr/>
            <p:nvPr/>
          </p:nvSpPr>
          <p:spPr>
            <a:xfrm>
              <a:off x="1004767" y="1754436"/>
              <a:ext cx="4393964" cy="4393963"/>
            </a:xfrm>
            <a:prstGeom prst="donut">
              <a:avLst>
                <a:gd name="adj" fmla="val 2891"/>
              </a:avLst>
            </a:prstGeom>
            <a:solidFill>
              <a:schemeClr val="tx2">
                <a:lumMod val="40000"/>
                <a:lumOff val="60000"/>
                <a:alpha val="34000"/>
              </a:schemeClr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5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4" name="Groupe 6"/>
            <p:cNvGrpSpPr/>
            <p:nvPr/>
          </p:nvGrpSpPr>
          <p:grpSpPr>
            <a:xfrm>
              <a:off x="2623595" y="1407544"/>
              <a:ext cx="1119184" cy="1119184"/>
              <a:chOff x="3851920" y="1052736"/>
              <a:chExt cx="1393924" cy="1393924"/>
            </a:xfrm>
          </p:grpSpPr>
          <p:sp>
            <p:nvSpPr>
              <p:cNvPr id="8" name="Freeform 29"/>
              <p:cNvSpPr/>
              <p:nvPr/>
            </p:nvSpPr>
            <p:spPr>
              <a:xfrm>
                <a:off x="3851920" y="1052736"/>
                <a:ext cx="1393924" cy="1393924"/>
              </a:xfrm>
              <a:custGeom>
                <a:avLst/>
                <a:gdLst>
                  <a:gd name="connsiteX0" fmla="*/ 0 w 1393924"/>
                  <a:gd name="connsiteY0" fmla="*/ 696962 h 1393924"/>
                  <a:gd name="connsiteX1" fmla="*/ 204136 w 1393924"/>
                  <a:gd name="connsiteY1" fmla="*/ 204136 h 1393924"/>
                  <a:gd name="connsiteX2" fmla="*/ 696963 w 1393924"/>
                  <a:gd name="connsiteY2" fmla="*/ 1 h 1393924"/>
                  <a:gd name="connsiteX3" fmla="*/ 1189789 w 1393924"/>
                  <a:gd name="connsiteY3" fmla="*/ 204137 h 1393924"/>
                  <a:gd name="connsiteX4" fmla="*/ 1393924 w 1393924"/>
                  <a:gd name="connsiteY4" fmla="*/ 696964 h 1393924"/>
                  <a:gd name="connsiteX5" fmla="*/ 1189788 w 1393924"/>
                  <a:gd name="connsiteY5" fmla="*/ 1189791 h 1393924"/>
                  <a:gd name="connsiteX6" fmla="*/ 696961 w 1393924"/>
                  <a:gd name="connsiteY6" fmla="*/ 1393926 h 1393924"/>
                  <a:gd name="connsiteX7" fmla="*/ 204134 w 1393924"/>
                  <a:gd name="connsiteY7" fmla="*/ 1189790 h 1393924"/>
                  <a:gd name="connsiteX8" fmla="*/ -1 w 1393924"/>
                  <a:gd name="connsiteY8" fmla="*/ 696963 h 1393924"/>
                  <a:gd name="connsiteX9" fmla="*/ 0 w 1393924"/>
                  <a:gd name="connsiteY9" fmla="*/ 696962 h 1393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3924" h="1393924">
                    <a:moveTo>
                      <a:pt x="0" y="696962"/>
                    </a:moveTo>
                    <a:cubicBezTo>
                      <a:pt x="0" y="512116"/>
                      <a:pt x="73430" y="334841"/>
                      <a:pt x="204136" y="204136"/>
                    </a:cubicBezTo>
                    <a:cubicBezTo>
                      <a:pt x="334842" y="73430"/>
                      <a:pt x="512117" y="1"/>
                      <a:pt x="696963" y="1"/>
                    </a:cubicBezTo>
                    <a:cubicBezTo>
                      <a:pt x="881809" y="1"/>
                      <a:pt x="1059084" y="73431"/>
                      <a:pt x="1189789" y="204137"/>
                    </a:cubicBezTo>
                    <a:cubicBezTo>
                      <a:pt x="1320495" y="334843"/>
                      <a:pt x="1393924" y="512118"/>
                      <a:pt x="1393924" y="696964"/>
                    </a:cubicBezTo>
                    <a:cubicBezTo>
                      <a:pt x="1393924" y="881810"/>
                      <a:pt x="1320494" y="1059085"/>
                      <a:pt x="1189788" y="1189791"/>
                    </a:cubicBezTo>
                    <a:cubicBezTo>
                      <a:pt x="1059082" y="1320497"/>
                      <a:pt x="881807" y="1393926"/>
                      <a:pt x="696961" y="1393926"/>
                    </a:cubicBezTo>
                    <a:cubicBezTo>
                      <a:pt x="512115" y="1393926"/>
                      <a:pt x="334840" y="1320496"/>
                      <a:pt x="204134" y="1189790"/>
                    </a:cubicBezTo>
                    <a:cubicBezTo>
                      <a:pt x="73428" y="1059084"/>
                      <a:pt x="-1" y="881809"/>
                      <a:pt x="-1" y="696963"/>
                    </a:cubicBezTo>
                    <a:lnTo>
                      <a:pt x="0" y="696962"/>
                    </a:lnTo>
                    <a:close/>
                  </a:path>
                </a:pathLst>
              </a:custGeom>
              <a:blipFill>
                <a:blip r:embed="rId2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40966" tIns="240965" rIns="240966" bIns="240965" spcCol="1270" anchor="ctr"/>
              <a:lstStyle/>
              <a:p>
                <a:pPr algn="ctr" defTabSz="1289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900"/>
              </a:p>
            </p:txBody>
          </p:sp>
          <p:sp>
            <p:nvSpPr>
              <p:cNvPr id="9" name="TextBox 36"/>
              <p:cNvSpPr txBox="1"/>
              <p:nvPr/>
            </p:nvSpPr>
            <p:spPr>
              <a:xfrm>
                <a:off x="3966653" y="1565033"/>
                <a:ext cx="1164461" cy="383331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chemeClr val="bg1"/>
                    </a:solidFill>
                    <a:latin typeface="Arial" charset="0"/>
                    <a:ea typeface="ＭＳ Ｐゴシック" pitchFamily="-124" charset="-128"/>
                  </a:rPr>
                  <a:t>Samples</a:t>
                </a:r>
                <a:endParaRPr lang="en-US" sz="100" b="1" dirty="0">
                  <a:solidFill>
                    <a:schemeClr val="bg1"/>
                  </a:solidFill>
                  <a:latin typeface="Arial" charset="0"/>
                  <a:ea typeface="ＭＳ Ｐゴシック" pitchFamily="-124" charset="-128"/>
                </a:endParaRPr>
              </a:p>
            </p:txBody>
          </p:sp>
        </p:grpSp>
        <p:grpSp>
          <p:nvGrpSpPr>
            <p:cNvPr id="6" name="Groupe 9"/>
            <p:cNvGrpSpPr/>
            <p:nvPr/>
          </p:nvGrpSpPr>
          <p:grpSpPr>
            <a:xfrm>
              <a:off x="4163917" y="2043513"/>
              <a:ext cx="1119184" cy="1119184"/>
              <a:chOff x="5654478" y="1628800"/>
              <a:chExt cx="1393924" cy="1393924"/>
            </a:xfrm>
          </p:grpSpPr>
          <p:sp>
            <p:nvSpPr>
              <p:cNvPr id="11" name="Freeform 14"/>
              <p:cNvSpPr/>
              <p:nvPr/>
            </p:nvSpPr>
            <p:spPr>
              <a:xfrm>
                <a:off x="5654478" y="1628800"/>
                <a:ext cx="1393924" cy="1393924"/>
              </a:xfrm>
              <a:custGeom>
                <a:avLst/>
                <a:gdLst>
                  <a:gd name="connsiteX0" fmla="*/ 0 w 1393924"/>
                  <a:gd name="connsiteY0" fmla="*/ 696962 h 1393924"/>
                  <a:gd name="connsiteX1" fmla="*/ 204136 w 1393924"/>
                  <a:gd name="connsiteY1" fmla="*/ 204136 h 1393924"/>
                  <a:gd name="connsiteX2" fmla="*/ 696963 w 1393924"/>
                  <a:gd name="connsiteY2" fmla="*/ 1 h 1393924"/>
                  <a:gd name="connsiteX3" fmla="*/ 1189789 w 1393924"/>
                  <a:gd name="connsiteY3" fmla="*/ 204137 h 1393924"/>
                  <a:gd name="connsiteX4" fmla="*/ 1393924 w 1393924"/>
                  <a:gd name="connsiteY4" fmla="*/ 696964 h 1393924"/>
                  <a:gd name="connsiteX5" fmla="*/ 1189788 w 1393924"/>
                  <a:gd name="connsiteY5" fmla="*/ 1189791 h 1393924"/>
                  <a:gd name="connsiteX6" fmla="*/ 696961 w 1393924"/>
                  <a:gd name="connsiteY6" fmla="*/ 1393926 h 1393924"/>
                  <a:gd name="connsiteX7" fmla="*/ 204134 w 1393924"/>
                  <a:gd name="connsiteY7" fmla="*/ 1189790 h 1393924"/>
                  <a:gd name="connsiteX8" fmla="*/ -1 w 1393924"/>
                  <a:gd name="connsiteY8" fmla="*/ 696963 h 1393924"/>
                  <a:gd name="connsiteX9" fmla="*/ 0 w 1393924"/>
                  <a:gd name="connsiteY9" fmla="*/ 696962 h 1393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3924" h="1393924">
                    <a:moveTo>
                      <a:pt x="0" y="696962"/>
                    </a:moveTo>
                    <a:cubicBezTo>
                      <a:pt x="0" y="512116"/>
                      <a:pt x="73430" y="334841"/>
                      <a:pt x="204136" y="204136"/>
                    </a:cubicBezTo>
                    <a:cubicBezTo>
                      <a:pt x="334842" y="73430"/>
                      <a:pt x="512117" y="1"/>
                      <a:pt x="696963" y="1"/>
                    </a:cubicBezTo>
                    <a:cubicBezTo>
                      <a:pt x="881809" y="1"/>
                      <a:pt x="1059084" y="73431"/>
                      <a:pt x="1189789" y="204137"/>
                    </a:cubicBezTo>
                    <a:cubicBezTo>
                      <a:pt x="1320495" y="334843"/>
                      <a:pt x="1393924" y="512118"/>
                      <a:pt x="1393924" y="696964"/>
                    </a:cubicBezTo>
                    <a:cubicBezTo>
                      <a:pt x="1393924" y="881810"/>
                      <a:pt x="1320494" y="1059085"/>
                      <a:pt x="1189788" y="1189791"/>
                    </a:cubicBezTo>
                    <a:cubicBezTo>
                      <a:pt x="1059082" y="1320497"/>
                      <a:pt x="881807" y="1393926"/>
                      <a:pt x="696961" y="1393926"/>
                    </a:cubicBezTo>
                    <a:cubicBezTo>
                      <a:pt x="512115" y="1393926"/>
                      <a:pt x="334840" y="1320496"/>
                      <a:pt x="204134" y="1189790"/>
                    </a:cubicBezTo>
                    <a:cubicBezTo>
                      <a:pt x="73428" y="1059084"/>
                      <a:pt x="-1" y="881809"/>
                      <a:pt x="-1" y="696963"/>
                    </a:cubicBezTo>
                    <a:lnTo>
                      <a:pt x="0" y="696962"/>
                    </a:lnTo>
                    <a:close/>
                  </a:path>
                </a:pathLst>
              </a:custGeom>
              <a:blipFill>
                <a:blip r:embed="rId3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40966" tIns="240965" rIns="240966" bIns="240965" spcCol="1270" anchor="ctr"/>
              <a:lstStyle/>
              <a:p>
                <a:pPr algn="ctr" defTabSz="1289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900"/>
              </a:p>
            </p:txBody>
          </p:sp>
          <p:sp>
            <p:nvSpPr>
              <p:cNvPr id="12" name="TextBox 37"/>
              <p:cNvSpPr txBox="1"/>
              <p:nvPr/>
            </p:nvSpPr>
            <p:spPr>
              <a:xfrm>
                <a:off x="5724127" y="2156485"/>
                <a:ext cx="1254624" cy="344997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02060"/>
                    </a:solidFill>
                    <a:latin typeface="Arial" charset="0"/>
                    <a:ea typeface="ＭＳ Ｐゴシック" pitchFamily="-124" charset="-128"/>
                  </a:rPr>
                  <a:t>Reference</a:t>
                </a:r>
                <a:endParaRPr lang="en-US" sz="100" b="1" dirty="0">
                  <a:solidFill>
                    <a:srgbClr val="002060"/>
                  </a:solidFill>
                  <a:latin typeface="Arial" charset="0"/>
                  <a:ea typeface="ＭＳ Ｐゴシック" pitchFamily="-124" charset="-128"/>
                </a:endParaRPr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1099700" y="2043777"/>
              <a:ext cx="1119189" cy="1118656"/>
              <a:chOff x="1393965" y="2971765"/>
              <a:chExt cx="1393924" cy="1393924"/>
            </a:xfrm>
          </p:grpSpPr>
          <p:sp>
            <p:nvSpPr>
              <p:cNvPr id="14" name="Freeform 30"/>
              <p:cNvSpPr/>
              <p:nvPr/>
            </p:nvSpPr>
            <p:spPr>
              <a:xfrm>
                <a:off x="1393965" y="2971765"/>
                <a:ext cx="1393924" cy="1393924"/>
              </a:xfrm>
              <a:custGeom>
                <a:avLst/>
                <a:gdLst>
                  <a:gd name="connsiteX0" fmla="*/ 0 w 1393924"/>
                  <a:gd name="connsiteY0" fmla="*/ 696962 h 1393924"/>
                  <a:gd name="connsiteX1" fmla="*/ 204136 w 1393924"/>
                  <a:gd name="connsiteY1" fmla="*/ 204136 h 1393924"/>
                  <a:gd name="connsiteX2" fmla="*/ 696963 w 1393924"/>
                  <a:gd name="connsiteY2" fmla="*/ 1 h 1393924"/>
                  <a:gd name="connsiteX3" fmla="*/ 1189789 w 1393924"/>
                  <a:gd name="connsiteY3" fmla="*/ 204137 h 1393924"/>
                  <a:gd name="connsiteX4" fmla="*/ 1393924 w 1393924"/>
                  <a:gd name="connsiteY4" fmla="*/ 696964 h 1393924"/>
                  <a:gd name="connsiteX5" fmla="*/ 1189788 w 1393924"/>
                  <a:gd name="connsiteY5" fmla="*/ 1189791 h 1393924"/>
                  <a:gd name="connsiteX6" fmla="*/ 696961 w 1393924"/>
                  <a:gd name="connsiteY6" fmla="*/ 1393926 h 1393924"/>
                  <a:gd name="connsiteX7" fmla="*/ 204134 w 1393924"/>
                  <a:gd name="connsiteY7" fmla="*/ 1189790 h 1393924"/>
                  <a:gd name="connsiteX8" fmla="*/ -1 w 1393924"/>
                  <a:gd name="connsiteY8" fmla="*/ 696963 h 1393924"/>
                  <a:gd name="connsiteX9" fmla="*/ 0 w 1393924"/>
                  <a:gd name="connsiteY9" fmla="*/ 696962 h 1393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3924" h="1393924">
                    <a:moveTo>
                      <a:pt x="0" y="696962"/>
                    </a:moveTo>
                    <a:cubicBezTo>
                      <a:pt x="0" y="512116"/>
                      <a:pt x="73430" y="334841"/>
                      <a:pt x="204136" y="204136"/>
                    </a:cubicBezTo>
                    <a:cubicBezTo>
                      <a:pt x="334842" y="73430"/>
                      <a:pt x="512117" y="1"/>
                      <a:pt x="696963" y="1"/>
                    </a:cubicBezTo>
                    <a:cubicBezTo>
                      <a:pt x="881809" y="1"/>
                      <a:pt x="1059084" y="73431"/>
                      <a:pt x="1189789" y="204137"/>
                    </a:cubicBezTo>
                    <a:cubicBezTo>
                      <a:pt x="1320495" y="334843"/>
                      <a:pt x="1393924" y="512118"/>
                      <a:pt x="1393924" y="696964"/>
                    </a:cubicBezTo>
                    <a:cubicBezTo>
                      <a:pt x="1393924" y="881810"/>
                      <a:pt x="1320494" y="1059085"/>
                      <a:pt x="1189788" y="1189791"/>
                    </a:cubicBezTo>
                    <a:cubicBezTo>
                      <a:pt x="1059082" y="1320497"/>
                      <a:pt x="881807" y="1393926"/>
                      <a:pt x="696961" y="1393926"/>
                    </a:cubicBezTo>
                    <a:cubicBezTo>
                      <a:pt x="512115" y="1393926"/>
                      <a:pt x="334840" y="1320496"/>
                      <a:pt x="204134" y="1189790"/>
                    </a:cubicBezTo>
                    <a:cubicBezTo>
                      <a:pt x="73428" y="1059084"/>
                      <a:pt x="-1" y="881809"/>
                      <a:pt x="-1" y="696963"/>
                    </a:cubicBezTo>
                    <a:lnTo>
                      <a:pt x="0" y="696962"/>
                    </a:lnTo>
                    <a:close/>
                  </a:path>
                </a:pathLst>
              </a:custGeom>
              <a:blipFill>
                <a:blip r:embed="rId4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40966" tIns="240965" rIns="240966" bIns="240965" spcCol="1270" anchor="ctr"/>
              <a:lstStyle/>
              <a:p>
                <a:pPr algn="ctr" defTabSz="1289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900"/>
              </a:p>
            </p:txBody>
          </p:sp>
          <p:sp>
            <p:nvSpPr>
              <p:cNvPr id="15" name="TextBox 40"/>
              <p:cNvSpPr txBox="1"/>
              <p:nvPr/>
            </p:nvSpPr>
            <p:spPr>
              <a:xfrm>
                <a:off x="1528112" y="3499450"/>
                <a:ext cx="1125630" cy="34516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>
                    <a:solidFill>
                      <a:srgbClr val="002060"/>
                    </a:solidFill>
                    <a:latin typeface="Arial" charset="0"/>
                    <a:ea typeface="ＭＳ Ｐゴシック" pitchFamily="-124" charset="-128"/>
                  </a:rPr>
                  <a:t>Metadata</a:t>
                </a:r>
                <a:endParaRPr lang="en-US" sz="100" b="1" dirty="0">
                  <a:solidFill>
                    <a:srgbClr val="002060"/>
                  </a:solidFill>
                  <a:latin typeface="Arial" charset="0"/>
                  <a:ea typeface="ＭＳ Ｐゴシック" pitchFamily="-124" charset="-128"/>
                </a:endParaRPr>
              </a:p>
            </p:txBody>
          </p:sp>
        </p:grp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542245" y="3604526"/>
              <a:ext cx="1119189" cy="1118656"/>
              <a:chOff x="6197613" y="2947381"/>
              <a:chExt cx="1393924" cy="1393924"/>
            </a:xfrm>
          </p:grpSpPr>
          <p:sp>
            <p:nvSpPr>
              <p:cNvPr id="17" name="Freeform 26"/>
              <p:cNvSpPr/>
              <p:nvPr/>
            </p:nvSpPr>
            <p:spPr>
              <a:xfrm>
                <a:off x="6197613" y="2947381"/>
                <a:ext cx="1393924" cy="1393924"/>
              </a:xfrm>
              <a:custGeom>
                <a:avLst/>
                <a:gdLst>
                  <a:gd name="connsiteX0" fmla="*/ 0 w 1393924"/>
                  <a:gd name="connsiteY0" fmla="*/ 696962 h 1393924"/>
                  <a:gd name="connsiteX1" fmla="*/ 204136 w 1393924"/>
                  <a:gd name="connsiteY1" fmla="*/ 204136 h 1393924"/>
                  <a:gd name="connsiteX2" fmla="*/ 696963 w 1393924"/>
                  <a:gd name="connsiteY2" fmla="*/ 1 h 1393924"/>
                  <a:gd name="connsiteX3" fmla="*/ 1189789 w 1393924"/>
                  <a:gd name="connsiteY3" fmla="*/ 204137 h 1393924"/>
                  <a:gd name="connsiteX4" fmla="*/ 1393924 w 1393924"/>
                  <a:gd name="connsiteY4" fmla="*/ 696964 h 1393924"/>
                  <a:gd name="connsiteX5" fmla="*/ 1189788 w 1393924"/>
                  <a:gd name="connsiteY5" fmla="*/ 1189791 h 1393924"/>
                  <a:gd name="connsiteX6" fmla="*/ 696961 w 1393924"/>
                  <a:gd name="connsiteY6" fmla="*/ 1393926 h 1393924"/>
                  <a:gd name="connsiteX7" fmla="*/ 204134 w 1393924"/>
                  <a:gd name="connsiteY7" fmla="*/ 1189790 h 1393924"/>
                  <a:gd name="connsiteX8" fmla="*/ -1 w 1393924"/>
                  <a:gd name="connsiteY8" fmla="*/ 696963 h 1393924"/>
                  <a:gd name="connsiteX9" fmla="*/ 0 w 1393924"/>
                  <a:gd name="connsiteY9" fmla="*/ 696962 h 1393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3924" h="1393924">
                    <a:moveTo>
                      <a:pt x="0" y="696962"/>
                    </a:moveTo>
                    <a:cubicBezTo>
                      <a:pt x="0" y="512116"/>
                      <a:pt x="73430" y="334841"/>
                      <a:pt x="204136" y="204136"/>
                    </a:cubicBezTo>
                    <a:cubicBezTo>
                      <a:pt x="334842" y="73430"/>
                      <a:pt x="512117" y="1"/>
                      <a:pt x="696963" y="1"/>
                    </a:cubicBezTo>
                    <a:cubicBezTo>
                      <a:pt x="881809" y="1"/>
                      <a:pt x="1059084" y="73431"/>
                      <a:pt x="1189789" y="204137"/>
                    </a:cubicBezTo>
                    <a:cubicBezTo>
                      <a:pt x="1320495" y="334843"/>
                      <a:pt x="1393924" y="512118"/>
                      <a:pt x="1393924" y="696964"/>
                    </a:cubicBezTo>
                    <a:cubicBezTo>
                      <a:pt x="1393924" y="881810"/>
                      <a:pt x="1320494" y="1059085"/>
                      <a:pt x="1189788" y="1189791"/>
                    </a:cubicBezTo>
                    <a:cubicBezTo>
                      <a:pt x="1059082" y="1320497"/>
                      <a:pt x="881807" y="1393926"/>
                      <a:pt x="696961" y="1393926"/>
                    </a:cubicBezTo>
                    <a:cubicBezTo>
                      <a:pt x="512115" y="1393926"/>
                      <a:pt x="334840" y="1320496"/>
                      <a:pt x="204134" y="1189790"/>
                    </a:cubicBezTo>
                    <a:cubicBezTo>
                      <a:pt x="73428" y="1059084"/>
                      <a:pt x="-1" y="881809"/>
                      <a:pt x="-1" y="696963"/>
                    </a:cubicBezTo>
                    <a:lnTo>
                      <a:pt x="0" y="696962"/>
                    </a:lnTo>
                    <a:close/>
                  </a:path>
                </a:pathLst>
              </a:custGeom>
              <a:blipFill>
                <a:blip r:embed="rId5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40966" tIns="240965" rIns="240966" bIns="240965" spcCol="1270" anchor="ctr"/>
              <a:lstStyle/>
              <a:p>
                <a:pPr algn="ctr" defTabSz="1289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900"/>
              </a:p>
            </p:txBody>
          </p:sp>
          <p:sp>
            <p:nvSpPr>
              <p:cNvPr id="18" name="TextBox 41"/>
              <p:cNvSpPr txBox="1"/>
              <p:nvPr/>
            </p:nvSpPr>
            <p:spPr>
              <a:xfrm>
                <a:off x="6331760" y="3475066"/>
                <a:ext cx="1125630" cy="38351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rgbClr val="002060"/>
                    </a:solidFill>
                    <a:latin typeface="Arial" charset="0"/>
                    <a:ea typeface="ＭＳ Ｐゴシック" pitchFamily="-124" charset="-128"/>
                  </a:rPr>
                  <a:t>Clusters</a:t>
                </a:r>
                <a:endParaRPr lang="en-US" sz="100" b="1" dirty="0">
                  <a:solidFill>
                    <a:srgbClr val="002060"/>
                  </a:solidFill>
                  <a:latin typeface="Arial" charset="0"/>
                  <a:ea typeface="ＭＳ Ｐゴシック" pitchFamily="-124" charset="-128"/>
                </a:endParaRPr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4647133" y="3604777"/>
              <a:ext cx="1204126" cy="1118154"/>
              <a:chOff x="5888650" y="4531388"/>
              <a:chExt cx="1499616" cy="1393924"/>
            </a:xfrm>
          </p:grpSpPr>
          <p:sp>
            <p:nvSpPr>
              <p:cNvPr id="20" name="Freeform 17"/>
              <p:cNvSpPr/>
              <p:nvPr/>
            </p:nvSpPr>
            <p:spPr>
              <a:xfrm>
                <a:off x="5941495" y="4531388"/>
                <a:ext cx="1393925" cy="1393924"/>
              </a:xfrm>
              <a:custGeom>
                <a:avLst/>
                <a:gdLst>
                  <a:gd name="connsiteX0" fmla="*/ 0 w 1393924"/>
                  <a:gd name="connsiteY0" fmla="*/ 696962 h 1393924"/>
                  <a:gd name="connsiteX1" fmla="*/ 204136 w 1393924"/>
                  <a:gd name="connsiteY1" fmla="*/ 204136 h 1393924"/>
                  <a:gd name="connsiteX2" fmla="*/ 696963 w 1393924"/>
                  <a:gd name="connsiteY2" fmla="*/ 1 h 1393924"/>
                  <a:gd name="connsiteX3" fmla="*/ 1189789 w 1393924"/>
                  <a:gd name="connsiteY3" fmla="*/ 204137 h 1393924"/>
                  <a:gd name="connsiteX4" fmla="*/ 1393924 w 1393924"/>
                  <a:gd name="connsiteY4" fmla="*/ 696964 h 1393924"/>
                  <a:gd name="connsiteX5" fmla="*/ 1189788 w 1393924"/>
                  <a:gd name="connsiteY5" fmla="*/ 1189791 h 1393924"/>
                  <a:gd name="connsiteX6" fmla="*/ 696961 w 1393924"/>
                  <a:gd name="connsiteY6" fmla="*/ 1393926 h 1393924"/>
                  <a:gd name="connsiteX7" fmla="*/ 204134 w 1393924"/>
                  <a:gd name="connsiteY7" fmla="*/ 1189790 h 1393924"/>
                  <a:gd name="connsiteX8" fmla="*/ -1 w 1393924"/>
                  <a:gd name="connsiteY8" fmla="*/ 696963 h 1393924"/>
                  <a:gd name="connsiteX9" fmla="*/ 0 w 1393924"/>
                  <a:gd name="connsiteY9" fmla="*/ 696962 h 1393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3924" h="1393924">
                    <a:moveTo>
                      <a:pt x="0" y="696962"/>
                    </a:moveTo>
                    <a:cubicBezTo>
                      <a:pt x="0" y="512116"/>
                      <a:pt x="73430" y="334841"/>
                      <a:pt x="204136" y="204136"/>
                    </a:cubicBezTo>
                    <a:cubicBezTo>
                      <a:pt x="334842" y="73430"/>
                      <a:pt x="512117" y="1"/>
                      <a:pt x="696963" y="1"/>
                    </a:cubicBezTo>
                    <a:cubicBezTo>
                      <a:pt x="881809" y="1"/>
                      <a:pt x="1059084" y="73431"/>
                      <a:pt x="1189789" y="204137"/>
                    </a:cubicBezTo>
                    <a:cubicBezTo>
                      <a:pt x="1320495" y="334843"/>
                      <a:pt x="1393924" y="512118"/>
                      <a:pt x="1393924" y="696964"/>
                    </a:cubicBezTo>
                    <a:cubicBezTo>
                      <a:pt x="1393924" y="881810"/>
                      <a:pt x="1320494" y="1059085"/>
                      <a:pt x="1189788" y="1189791"/>
                    </a:cubicBezTo>
                    <a:cubicBezTo>
                      <a:pt x="1059082" y="1320497"/>
                      <a:pt x="881807" y="1393926"/>
                      <a:pt x="696961" y="1393926"/>
                    </a:cubicBezTo>
                    <a:cubicBezTo>
                      <a:pt x="512115" y="1393926"/>
                      <a:pt x="334840" y="1320496"/>
                      <a:pt x="204134" y="1189790"/>
                    </a:cubicBezTo>
                    <a:cubicBezTo>
                      <a:pt x="73428" y="1059084"/>
                      <a:pt x="-1" y="881809"/>
                      <a:pt x="-1" y="696963"/>
                    </a:cubicBezTo>
                    <a:lnTo>
                      <a:pt x="0" y="696962"/>
                    </a:lnTo>
                    <a:close/>
                  </a:path>
                </a:pathLst>
              </a:custGeom>
              <a:blipFill>
                <a:blip r:embed="rId6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40966" tIns="240965" rIns="240966" bIns="240965" spcCol="1270" anchor="ctr"/>
              <a:lstStyle/>
              <a:p>
                <a:pPr algn="ctr" defTabSz="1289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900"/>
              </a:p>
            </p:txBody>
          </p:sp>
          <p:sp>
            <p:nvSpPr>
              <p:cNvPr id="21" name="TextBox 43"/>
              <p:cNvSpPr txBox="1"/>
              <p:nvPr/>
            </p:nvSpPr>
            <p:spPr>
              <a:xfrm>
                <a:off x="5888650" y="5043684"/>
                <a:ext cx="1499616" cy="46042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800" b="1" dirty="0" smtClean="0">
                    <a:solidFill>
                      <a:schemeClr val="tx2">
                        <a:lumMod val="75000"/>
                      </a:schemeClr>
                    </a:solidFill>
                    <a:latin typeface="Arial" charset="0"/>
                    <a:ea typeface="ＭＳ Ｐゴシック" pitchFamily="-124" charset="-128"/>
                  </a:rPr>
                  <a:t>Mapping</a:t>
                </a:r>
                <a:endParaRPr lang="en-US" sz="900" b="1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ＭＳ Ｐゴシック" pitchFamily="-124" charset="-128"/>
                </a:endParaRPr>
              </a:p>
            </p:txBody>
          </p:sp>
        </p:grpSp>
        <p:grpSp>
          <p:nvGrpSpPr>
            <p:cNvPr id="16" name="Groupe 21"/>
            <p:cNvGrpSpPr/>
            <p:nvPr/>
          </p:nvGrpSpPr>
          <p:grpSpPr>
            <a:xfrm>
              <a:off x="1409474" y="4992093"/>
              <a:ext cx="1119416" cy="1119104"/>
              <a:chOff x="2699792" y="5229200"/>
              <a:chExt cx="1394213" cy="1393825"/>
            </a:xfrm>
          </p:grpSpPr>
          <p:sp>
            <p:nvSpPr>
              <p:cNvPr id="23" name="Freeform 32"/>
              <p:cNvSpPr/>
              <p:nvPr/>
            </p:nvSpPr>
            <p:spPr bwMode="auto">
              <a:xfrm>
                <a:off x="2699792" y="5229200"/>
                <a:ext cx="1394213" cy="1393825"/>
              </a:xfrm>
              <a:custGeom>
                <a:avLst/>
                <a:gdLst>
                  <a:gd name="connsiteX0" fmla="*/ 0 w 1393924"/>
                  <a:gd name="connsiteY0" fmla="*/ 696962 h 1393924"/>
                  <a:gd name="connsiteX1" fmla="*/ 204136 w 1393924"/>
                  <a:gd name="connsiteY1" fmla="*/ 204136 h 1393924"/>
                  <a:gd name="connsiteX2" fmla="*/ 696963 w 1393924"/>
                  <a:gd name="connsiteY2" fmla="*/ 1 h 1393924"/>
                  <a:gd name="connsiteX3" fmla="*/ 1189789 w 1393924"/>
                  <a:gd name="connsiteY3" fmla="*/ 204137 h 1393924"/>
                  <a:gd name="connsiteX4" fmla="*/ 1393924 w 1393924"/>
                  <a:gd name="connsiteY4" fmla="*/ 696964 h 1393924"/>
                  <a:gd name="connsiteX5" fmla="*/ 1189788 w 1393924"/>
                  <a:gd name="connsiteY5" fmla="*/ 1189791 h 1393924"/>
                  <a:gd name="connsiteX6" fmla="*/ 696961 w 1393924"/>
                  <a:gd name="connsiteY6" fmla="*/ 1393926 h 1393924"/>
                  <a:gd name="connsiteX7" fmla="*/ 204134 w 1393924"/>
                  <a:gd name="connsiteY7" fmla="*/ 1189790 h 1393924"/>
                  <a:gd name="connsiteX8" fmla="*/ -1 w 1393924"/>
                  <a:gd name="connsiteY8" fmla="*/ 696963 h 1393924"/>
                  <a:gd name="connsiteX9" fmla="*/ 0 w 1393924"/>
                  <a:gd name="connsiteY9" fmla="*/ 696962 h 1393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3924" h="1393924">
                    <a:moveTo>
                      <a:pt x="0" y="696962"/>
                    </a:moveTo>
                    <a:cubicBezTo>
                      <a:pt x="0" y="512116"/>
                      <a:pt x="73430" y="334841"/>
                      <a:pt x="204136" y="204136"/>
                    </a:cubicBezTo>
                    <a:cubicBezTo>
                      <a:pt x="334842" y="73430"/>
                      <a:pt x="512117" y="1"/>
                      <a:pt x="696963" y="1"/>
                    </a:cubicBezTo>
                    <a:cubicBezTo>
                      <a:pt x="881809" y="1"/>
                      <a:pt x="1059084" y="73431"/>
                      <a:pt x="1189789" y="204137"/>
                    </a:cubicBezTo>
                    <a:cubicBezTo>
                      <a:pt x="1320495" y="334843"/>
                      <a:pt x="1393924" y="512118"/>
                      <a:pt x="1393924" y="696964"/>
                    </a:cubicBezTo>
                    <a:cubicBezTo>
                      <a:pt x="1393924" y="881810"/>
                      <a:pt x="1320494" y="1059085"/>
                      <a:pt x="1189788" y="1189791"/>
                    </a:cubicBezTo>
                    <a:cubicBezTo>
                      <a:pt x="1059082" y="1320497"/>
                      <a:pt x="881807" y="1393926"/>
                      <a:pt x="696961" y="1393926"/>
                    </a:cubicBezTo>
                    <a:cubicBezTo>
                      <a:pt x="512115" y="1393926"/>
                      <a:pt x="334840" y="1320496"/>
                      <a:pt x="204134" y="1189790"/>
                    </a:cubicBezTo>
                    <a:cubicBezTo>
                      <a:pt x="73428" y="1059084"/>
                      <a:pt x="-1" y="881809"/>
                      <a:pt x="-1" y="696963"/>
                    </a:cubicBezTo>
                    <a:lnTo>
                      <a:pt x="0" y="696962"/>
                    </a:lnTo>
                    <a:close/>
                  </a:path>
                </a:pathLst>
              </a:custGeom>
              <a:blipFill dpi="0" rotWithShape="1">
                <a:blip r:embed="rId7" cstate="print"/>
                <a:srcRect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40966" tIns="240965" rIns="240966" bIns="240965" spcCol="1270" anchor="ctr"/>
              <a:lstStyle/>
              <a:p>
                <a:pPr algn="ctr" defTabSz="1289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900"/>
              </a:p>
            </p:txBody>
          </p:sp>
          <p:sp>
            <p:nvSpPr>
              <p:cNvPr id="24" name="TextBox 44"/>
              <p:cNvSpPr txBox="1"/>
              <p:nvPr/>
            </p:nvSpPr>
            <p:spPr bwMode="auto">
              <a:xfrm>
                <a:off x="2756686" y="5639767"/>
                <a:ext cx="1280424" cy="651662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  <a:latin typeface="Arial" charset="0"/>
                    <a:ea typeface="ＭＳ Ｐゴシック" pitchFamily="-124" charset="-128"/>
                  </a:rPr>
                  <a:t>Gene Profiles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  <a:latin typeface="Arial" charset="0"/>
                  <a:ea typeface="ＭＳ Ｐゴシック" pitchFamily="-124" charset="-128"/>
                </a:endParaRPr>
              </a:p>
            </p:txBody>
          </p:sp>
        </p:grpSp>
        <p:grpSp>
          <p:nvGrpSpPr>
            <p:cNvPr id="19" name="Groupe 24"/>
            <p:cNvGrpSpPr/>
            <p:nvPr/>
          </p:nvGrpSpPr>
          <p:grpSpPr>
            <a:xfrm>
              <a:off x="2422252" y="3171920"/>
              <a:ext cx="1558995" cy="1558995"/>
              <a:chOff x="3601149" y="2458149"/>
              <a:chExt cx="1941702" cy="1941702"/>
            </a:xfrm>
          </p:grpSpPr>
          <p:sp>
            <p:nvSpPr>
              <p:cNvPr id="26" name="Ellipse 25"/>
              <p:cNvSpPr/>
              <p:nvPr/>
            </p:nvSpPr>
            <p:spPr>
              <a:xfrm>
                <a:off x="3601149" y="2458149"/>
                <a:ext cx="1941702" cy="1941702"/>
              </a:xfrm>
              <a:prstGeom prst="ellipse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Ellipse 4"/>
              <p:cNvSpPr/>
              <p:nvPr/>
            </p:nvSpPr>
            <p:spPr>
              <a:xfrm>
                <a:off x="3779912" y="2995314"/>
                <a:ext cx="1584176" cy="86737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3200" b="1" kern="1200" dirty="0" err="1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iMOMi</a:t>
                </a:r>
                <a:endParaRPr lang="fr-FR" sz="4400" b="1" kern="1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Groupe 27"/>
            <p:cNvGrpSpPr/>
            <p:nvPr/>
          </p:nvGrpSpPr>
          <p:grpSpPr>
            <a:xfrm>
              <a:off x="3874765" y="4992569"/>
              <a:ext cx="1119259" cy="1118154"/>
              <a:chOff x="5940152" y="4869160"/>
              <a:chExt cx="1394019" cy="1392641"/>
            </a:xfrm>
          </p:grpSpPr>
          <p:sp>
            <p:nvSpPr>
              <p:cNvPr id="29" name="Freeform 24"/>
              <p:cNvSpPr/>
              <p:nvPr/>
            </p:nvSpPr>
            <p:spPr bwMode="auto">
              <a:xfrm>
                <a:off x="5940152" y="4869160"/>
                <a:ext cx="1394019" cy="1392641"/>
              </a:xfrm>
              <a:custGeom>
                <a:avLst/>
                <a:gdLst>
                  <a:gd name="connsiteX0" fmla="*/ 0 w 1393924"/>
                  <a:gd name="connsiteY0" fmla="*/ 696962 h 1393924"/>
                  <a:gd name="connsiteX1" fmla="*/ 204136 w 1393924"/>
                  <a:gd name="connsiteY1" fmla="*/ 204136 h 1393924"/>
                  <a:gd name="connsiteX2" fmla="*/ 696963 w 1393924"/>
                  <a:gd name="connsiteY2" fmla="*/ 1 h 1393924"/>
                  <a:gd name="connsiteX3" fmla="*/ 1189789 w 1393924"/>
                  <a:gd name="connsiteY3" fmla="*/ 204137 h 1393924"/>
                  <a:gd name="connsiteX4" fmla="*/ 1393924 w 1393924"/>
                  <a:gd name="connsiteY4" fmla="*/ 696964 h 1393924"/>
                  <a:gd name="connsiteX5" fmla="*/ 1189788 w 1393924"/>
                  <a:gd name="connsiteY5" fmla="*/ 1189791 h 1393924"/>
                  <a:gd name="connsiteX6" fmla="*/ 696961 w 1393924"/>
                  <a:gd name="connsiteY6" fmla="*/ 1393926 h 1393924"/>
                  <a:gd name="connsiteX7" fmla="*/ 204134 w 1393924"/>
                  <a:gd name="connsiteY7" fmla="*/ 1189790 h 1393924"/>
                  <a:gd name="connsiteX8" fmla="*/ -1 w 1393924"/>
                  <a:gd name="connsiteY8" fmla="*/ 696963 h 1393924"/>
                  <a:gd name="connsiteX9" fmla="*/ 0 w 1393924"/>
                  <a:gd name="connsiteY9" fmla="*/ 696962 h 1393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3924" h="1393924">
                    <a:moveTo>
                      <a:pt x="0" y="696962"/>
                    </a:moveTo>
                    <a:cubicBezTo>
                      <a:pt x="0" y="512116"/>
                      <a:pt x="73430" y="334841"/>
                      <a:pt x="204136" y="204136"/>
                    </a:cubicBezTo>
                    <a:cubicBezTo>
                      <a:pt x="334842" y="73430"/>
                      <a:pt x="512117" y="1"/>
                      <a:pt x="696963" y="1"/>
                    </a:cubicBezTo>
                    <a:cubicBezTo>
                      <a:pt x="881809" y="1"/>
                      <a:pt x="1059084" y="73431"/>
                      <a:pt x="1189789" y="204137"/>
                    </a:cubicBezTo>
                    <a:cubicBezTo>
                      <a:pt x="1320495" y="334843"/>
                      <a:pt x="1393924" y="512118"/>
                      <a:pt x="1393924" y="696964"/>
                    </a:cubicBezTo>
                    <a:cubicBezTo>
                      <a:pt x="1393924" y="881810"/>
                      <a:pt x="1320494" y="1059085"/>
                      <a:pt x="1189788" y="1189791"/>
                    </a:cubicBezTo>
                    <a:cubicBezTo>
                      <a:pt x="1059082" y="1320497"/>
                      <a:pt x="881807" y="1393926"/>
                      <a:pt x="696961" y="1393926"/>
                    </a:cubicBezTo>
                    <a:cubicBezTo>
                      <a:pt x="512115" y="1393926"/>
                      <a:pt x="334840" y="1320496"/>
                      <a:pt x="204134" y="1189790"/>
                    </a:cubicBezTo>
                    <a:cubicBezTo>
                      <a:pt x="73428" y="1059084"/>
                      <a:pt x="-1" y="881809"/>
                      <a:pt x="-1" y="696963"/>
                    </a:cubicBezTo>
                    <a:lnTo>
                      <a:pt x="0" y="696962"/>
                    </a:lnTo>
                    <a:close/>
                  </a:path>
                </a:pathLst>
              </a:custGeom>
              <a:blipFill>
                <a:blip r:embed="rId9" cstate="print"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40966" tIns="240965" rIns="240966" bIns="240965" spcCol="1270" anchor="ctr"/>
              <a:lstStyle/>
              <a:p>
                <a:pPr algn="ctr" defTabSz="12890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900"/>
              </a:p>
            </p:txBody>
          </p:sp>
          <p:sp>
            <p:nvSpPr>
              <p:cNvPr id="30" name="TextBox 42"/>
              <p:cNvSpPr txBox="1"/>
              <p:nvPr/>
            </p:nvSpPr>
            <p:spPr bwMode="auto">
              <a:xfrm>
                <a:off x="6142893" y="5380983"/>
                <a:ext cx="988536" cy="459996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1800" b="1" dirty="0">
                    <a:solidFill>
                      <a:srgbClr val="002060"/>
                    </a:solidFill>
                    <a:latin typeface="Arial" charset="0"/>
                    <a:ea typeface="ＭＳ Ｐゴシック" pitchFamily="-124" charset="-128"/>
                  </a:rPr>
                  <a:t>SNPs</a:t>
                </a:r>
                <a:endParaRPr lang="en-US" sz="100" b="1" dirty="0">
                  <a:solidFill>
                    <a:srgbClr val="002060"/>
                  </a:solidFill>
                  <a:latin typeface="Arial" charset="0"/>
                  <a:ea typeface="ＭＳ Ｐゴシック" pitchFamily="-124" charset="-128"/>
                </a:endParaRPr>
              </a:p>
            </p:txBody>
          </p:sp>
        </p:grpSp>
        <p:sp>
          <p:nvSpPr>
            <p:cNvPr id="31" name="ZoneTexte 30"/>
            <p:cNvSpPr txBox="1"/>
            <p:nvPr/>
          </p:nvSpPr>
          <p:spPr>
            <a:xfrm>
              <a:off x="2547034" y="6264030"/>
              <a:ext cx="1393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err="1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NoSQL</a:t>
              </a:r>
              <a:r>
                <a:rPr lang="fr-FR" sz="16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system</a:t>
              </a:r>
              <a:endParaRPr lang="fr-FR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2625219" y="4760834"/>
              <a:ext cx="11485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SQL system</a:t>
              </a:r>
              <a:endParaRPr lang="fr-FR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6032251" y="6400800"/>
            <a:ext cx="3111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u="sng" dirty="0" smtClean="0">
                <a:solidFill>
                  <a:srgbClr val="0070C0"/>
                </a:solidFill>
                <a:hlinkClick r:id="rId10"/>
              </a:rPr>
              <a:t>http://locus.jouy.inra.fr/imomi</a:t>
            </a:r>
            <a:endParaRPr lang="fr-FR" sz="1400" b="1" u="sng" dirty="0" smtClean="0">
              <a:solidFill>
                <a:srgbClr val="0070C0"/>
              </a:solidFill>
            </a:endParaRPr>
          </a:p>
          <a:p>
            <a:pPr algn="r"/>
            <a:r>
              <a:rPr lang="fr-FR" sz="1400" dirty="0" smtClean="0">
                <a:solidFill>
                  <a:prstClr val="black"/>
                </a:solidFill>
              </a:rPr>
              <a:t>(Pons ,et al., 2008)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6600825" y="6201495"/>
            <a:ext cx="2486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prstClr val="black"/>
                </a:solidFill>
              </a:rPr>
              <a:t>APP : </a:t>
            </a:r>
            <a:r>
              <a:rPr lang="fr-FR" sz="700" b="1" dirty="0" smtClean="0">
                <a:solidFill>
                  <a:prstClr val="black"/>
                </a:solidFill>
              </a:rPr>
              <a:t>IDDN.FR.001.080038.000.R.P.2007.000.31235</a:t>
            </a:r>
            <a:r>
              <a:rPr lang="fr-FR" sz="1000" b="1" dirty="0" smtClean="0">
                <a:solidFill>
                  <a:prstClr val="black"/>
                </a:solidFill>
              </a:rPr>
              <a:t> </a:t>
            </a:r>
            <a:endParaRPr lang="fr-FR" sz="1000" b="1" dirty="0">
              <a:solidFill>
                <a:prstClr val="black"/>
              </a:solidFill>
            </a:endParaRPr>
          </a:p>
        </p:txBody>
      </p:sp>
      <p:pic>
        <p:nvPicPr>
          <p:cNvPr id="159746" name="Picture 2" descr="http://upload.wikimedia.org/wikipedia/commons/thumb/2/29/Postgresql_elephant.svg/180px-Postgresql_elephant.sv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5926" y="4029076"/>
            <a:ext cx="795798" cy="822324"/>
          </a:xfrm>
          <a:prstGeom prst="rect">
            <a:avLst/>
          </a:prstGeom>
          <a:noFill/>
        </p:spPr>
      </p:pic>
      <p:sp>
        <p:nvSpPr>
          <p:cNvPr id="36" name="Rectangle à coins arrondis 35"/>
          <p:cNvSpPr/>
          <p:nvPr/>
        </p:nvSpPr>
        <p:spPr>
          <a:xfrm>
            <a:off x="5351562" y="6018312"/>
            <a:ext cx="797024" cy="664186"/>
          </a:xfrm>
          <a:prstGeom prst="roundRect">
            <a:avLst>
              <a:gd name="adj" fmla="val 10000"/>
            </a:avLst>
          </a:prstGeom>
          <a:blipFill rotWithShape="0">
            <a:blip r:embed="rId12" cstate="print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ZoneTexte 37"/>
          <p:cNvSpPr txBox="1"/>
          <p:nvPr/>
        </p:nvSpPr>
        <p:spPr>
          <a:xfrm>
            <a:off x="0" y="4919008"/>
            <a:ext cx="29530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000" dirty="0" err="1" smtClean="0">
                <a:solidFill>
                  <a:srgbClr val="0000FF"/>
                </a:solidFill>
              </a:rPr>
              <a:t>PostgreSQL</a:t>
            </a:r>
            <a:endParaRPr lang="fr-FR" sz="20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err="1" smtClean="0">
                <a:solidFill>
                  <a:srgbClr val="0000FF"/>
                </a:solidFill>
              </a:rPr>
              <a:t>AdvantageDB</a:t>
            </a:r>
            <a:endParaRPr lang="fr-FR" sz="20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endParaRPr lang="fr-FR" sz="20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ZFS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solidFill>
                  <a:srgbClr val="0000FF"/>
                </a:solidFill>
              </a:rPr>
              <a:t>NFS and Samba export</a:t>
            </a:r>
            <a:endParaRPr lang="fr-FR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MetaHI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MetaHI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eption personnalisée">
  <a:themeElements>
    <a:clrScheme name="MetaHI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nception personnalisée">
  <a:themeElements>
    <a:clrScheme name="MetaHI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onception personnalisée">
  <a:themeElements>
    <a:clrScheme name="MetaHI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onception personnalisée">
  <a:themeElements>
    <a:clrScheme name="MetaHI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Conception personnalisée">
  <a:themeElements>
    <a:clrScheme name="MetaHI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Port:Adam Art: Prentice Hall:Genetics Benfy 02-03:template_white.pot</Template>
  <TotalTime>8829</TotalTime>
  <Words>483</Words>
  <Application>Microsoft Office PowerPoint</Application>
  <PresentationFormat>Affichage à l'écran (4:3)</PresentationFormat>
  <Paragraphs>125</Paragraphs>
  <Slides>15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Conception personnalisée</vt:lpstr>
      <vt:lpstr>1_Conception personnalisée</vt:lpstr>
      <vt:lpstr>2_Conception personnalisée</vt:lpstr>
      <vt:lpstr>3_Conception personnalisée</vt:lpstr>
      <vt:lpstr>4_Conception personnalisée</vt:lpstr>
      <vt:lpstr>5_Conception personnalisée</vt:lpstr>
      <vt:lpstr>6_Conception personnalisée</vt:lpstr>
      <vt:lpstr>7_Conception personnalisée</vt:lpstr>
      <vt:lpstr>MetaQuant A new platform dealing with DNA samples to produce metagenomic analysis. A use case for big data.</vt:lpstr>
      <vt:lpstr>What is MetaQuant ?</vt:lpstr>
      <vt:lpstr>The human intestinal microbiota is a forgotten organ…</vt:lpstr>
      <vt:lpstr>Most of microorganisms are unknown and uncultivable…</vt:lpstr>
      <vt:lpstr>What is metagenomics ?</vt:lpstr>
      <vt:lpstr>Quantitative metagenomics pipeline</vt:lpstr>
      <vt:lpstr>Our sequencing production</vt:lpstr>
      <vt:lpstr>Our analysis pipeline : Meteor</vt:lpstr>
      <vt:lpstr>Our data managment system : iMOMi</vt:lpstr>
      <vt:lpstr>Our other genome the human intestinal metagenome</vt:lpstr>
      <vt:lpstr>Enterotypes of the human gut microbiome</vt:lpstr>
      <vt:lpstr>~800 metagenomic species discovered with massive GPU computation</vt:lpstr>
      <vt:lpstr>MetaQuant works well, but…</vt:lpstr>
      <vt:lpstr>MetaQuant…</vt:lpstr>
      <vt:lpstr>… to MetaGenoPolis</vt:lpstr>
    </vt:vector>
  </TitlesOfParts>
  <Company>NYU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Genomics</dc:subject>
  <dc:creator>Philip Benfey</dc:creator>
  <cp:lastModifiedBy>npons</cp:lastModifiedBy>
  <cp:revision>746</cp:revision>
  <cp:lastPrinted>2004-01-17T17:05:51Z</cp:lastPrinted>
  <dcterms:created xsi:type="dcterms:W3CDTF">2002-05-23T12:25:56Z</dcterms:created>
  <dcterms:modified xsi:type="dcterms:W3CDTF">2012-04-19T01:17:15Z</dcterms:modified>
</cp:coreProperties>
</file>