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70" r:id="rId5"/>
    <p:sldId id="278" r:id="rId6"/>
    <p:sldId id="271" r:id="rId7"/>
    <p:sldId id="272" r:id="rId8"/>
    <p:sldId id="274" r:id="rId9"/>
    <p:sldId id="275" r:id="rId10"/>
    <p:sldId id="276" r:id="rId11"/>
    <p:sldId id="277" r:id="rId12"/>
    <p:sldId id="280" r:id="rId13"/>
    <p:sldId id="281" r:id="rId14"/>
    <p:sldId id="273" r:id="rId15"/>
    <p:sldId id="279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114" d="100"/>
          <a:sy n="114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tif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227488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2800" b="1" baseline="0">
                <a:latin typeface="AppleGothic"/>
                <a:ea typeface="AppleGothic"/>
                <a:cs typeface="AppleGothic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pple Chancery"/>
              <a:ea typeface="AppleGothic"/>
              <a:cs typeface="Apple Chancery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85800" y="2492375"/>
            <a:ext cx="7772400" cy="631825"/>
          </a:xfrm>
          <a:prstGeom prst="rect">
            <a:avLst/>
          </a:prstGeom>
        </p:spPr>
        <p:txBody>
          <a:bodyPr/>
          <a:lstStyle>
            <a:lvl1pPr>
              <a:defRPr sz="2800" b="0" baseline="0">
                <a:latin typeface="AppleMyungjo"/>
                <a:ea typeface="AppleMyungjo"/>
                <a:cs typeface="AppleMyungjo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ppleMyungjo"/>
                <a:ea typeface="AppleMyungjo"/>
                <a:cs typeface="AppleMyungjo"/>
              </a:rPr>
              <a:t>Daniel Becker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ppleMyungjo"/>
                <a:ea typeface="AppleMyungjo"/>
                <a:cs typeface="AppleMyungjo"/>
              </a:rPr>
              <a:t>6</a:t>
            </a:r>
            <a:r>
              <a:rPr kumimoji="0" lang="en-US" sz="1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ppleMyungjo"/>
                <a:ea typeface="AppleMyungjo"/>
                <a:cs typeface="AppleMyungjo"/>
              </a:rPr>
              <a:t>th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ppleMyungjo"/>
                <a:ea typeface="AppleMyungjo"/>
                <a:cs typeface="AppleMyungjo"/>
              </a:rPr>
              <a:t> dCache workshop,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ppleMyungjo"/>
                <a:ea typeface="AppleMyungjo"/>
                <a:cs typeface="AppleMyungjo"/>
              </a:rPr>
              <a:t>Zeuthen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ppleMyungjo"/>
                <a:ea typeface="AppleMyungjo"/>
                <a:cs typeface="AppleMyungjo"/>
              </a:rPr>
              <a:t>, April 18, 2012</a:t>
            </a:r>
          </a:p>
        </p:txBody>
      </p:sp>
      <p:pic>
        <p:nvPicPr>
          <p:cNvPr id="9" name="Picture 8" descr="logo-hgf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0627" y="5839212"/>
            <a:ext cx="1096173" cy="485388"/>
          </a:xfrm>
          <a:prstGeom prst="rect">
            <a:avLst/>
          </a:prstGeom>
        </p:spPr>
      </p:pic>
      <p:pic>
        <p:nvPicPr>
          <p:cNvPr id="10" name="Picture 9" descr="logo-desy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49600" y="5816600"/>
            <a:ext cx="508000" cy="508000"/>
          </a:xfrm>
          <a:prstGeom prst="rect">
            <a:avLst/>
          </a:prstGeom>
        </p:spPr>
      </p:pic>
      <p:pic>
        <p:nvPicPr>
          <p:cNvPr id="11" name="Picture 10" descr="logo-emi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05000" y="5822722"/>
            <a:ext cx="1066800" cy="501878"/>
          </a:xfrm>
          <a:prstGeom prst="rect">
            <a:avLst/>
          </a:prstGeom>
        </p:spPr>
      </p:pic>
      <p:pic>
        <p:nvPicPr>
          <p:cNvPr id="12" name="Picture 11" descr="logo-ndgf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39388" y="5791200"/>
            <a:ext cx="1200150" cy="583648"/>
          </a:xfrm>
          <a:prstGeom prst="rect">
            <a:avLst/>
          </a:prstGeom>
        </p:spPr>
      </p:pic>
      <p:pic>
        <p:nvPicPr>
          <p:cNvPr id="13" name="Picture 12" descr="fermi-logo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65100" y="5791200"/>
            <a:ext cx="520700" cy="520700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 userDrawn="1"/>
        </p:nvSpPr>
        <p:spPr>
          <a:xfrm>
            <a:off x="685800" y="1098550"/>
            <a:ext cx="7772400" cy="631825"/>
          </a:xfrm>
          <a:prstGeom prst="rect">
            <a:avLst/>
          </a:prstGeom>
        </p:spPr>
        <p:txBody>
          <a:bodyPr/>
          <a:lstStyle>
            <a:lvl1pPr>
              <a:defRPr sz="2800" b="0" baseline="0">
                <a:latin typeface="AppleMyungjo"/>
                <a:ea typeface="AppleMyungjo"/>
                <a:cs typeface="AppleMyungjo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ppleMyungjo"/>
                <a:ea typeface="AppleMyungjo"/>
                <a:cs typeface="AppleMyungjo"/>
              </a:rPr>
              <a:t>The HTTP Federation</a:t>
            </a:r>
          </a:p>
        </p:txBody>
      </p:sp>
      <p:pic>
        <p:nvPicPr>
          <p:cNvPr id="18" name="Picture 17" descr="htw-berlin-small.tiff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876800" y="5689048"/>
            <a:ext cx="1587500" cy="685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-10668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sz="3200">
                <a:solidFill>
                  <a:srgbClr val="77933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81000" y="1524000"/>
            <a:ext cx="6400800" cy="914400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40A61E-C4D5-B74B-8B78-6F709DA55439}" type="datetimeFigureOut">
              <a:rPr lang="en-US" smtClean="0"/>
              <a:pPr/>
              <a:t>4/18/12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356350"/>
            <a:ext cx="4343400" cy="365125"/>
          </a:xfrm>
          <a:prstGeom prst="rect">
            <a:avLst/>
          </a:prstGeom>
        </p:spPr>
        <p:txBody>
          <a:bodyPr/>
          <a:lstStyle/>
          <a:p>
            <a:fld id="{468A2F9F-6F0A-E74C-9777-5D925AA92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s-dcache-picture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343400" y="152400"/>
            <a:ext cx="4800600" cy="10152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495800" y="6504801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0" dirty="0" smtClean="0">
                <a:solidFill>
                  <a:schemeClr val="accent3">
                    <a:lumMod val="75000"/>
                  </a:schemeClr>
                </a:solidFill>
                <a:latin typeface="AppleMyungjo"/>
                <a:ea typeface="AppleMyungjo"/>
                <a:cs typeface="AppleMyungjo"/>
              </a:rPr>
              <a:t>6</a:t>
            </a:r>
            <a:r>
              <a:rPr lang="en-US" sz="1200" baseline="30000" dirty="0" smtClean="0">
                <a:solidFill>
                  <a:schemeClr val="accent3">
                    <a:lumMod val="75000"/>
                  </a:schemeClr>
                </a:solidFill>
                <a:latin typeface="AppleMyungjo"/>
                <a:ea typeface="AppleMyungjo"/>
                <a:cs typeface="AppleMyungjo"/>
              </a:rPr>
              <a:t>th</a:t>
            </a:r>
            <a:r>
              <a:rPr lang="en-US" sz="1200" baseline="0" dirty="0" smtClean="0">
                <a:solidFill>
                  <a:schemeClr val="accent3">
                    <a:lumMod val="75000"/>
                  </a:schemeClr>
                </a:solidFill>
                <a:latin typeface="AppleMyungjo"/>
                <a:ea typeface="AppleMyungjo"/>
                <a:cs typeface="AppleMyungjo"/>
              </a:rPr>
              <a:t> </a:t>
            </a:r>
            <a:r>
              <a:rPr lang="en-US" sz="1200" b="1" baseline="0" dirty="0" smtClean="0">
                <a:solidFill>
                  <a:schemeClr val="accent3">
                    <a:lumMod val="75000"/>
                  </a:schemeClr>
                </a:solidFill>
                <a:latin typeface="AppleMyungjo"/>
                <a:ea typeface="AppleMyungjo"/>
                <a:cs typeface="AppleMyungjo"/>
              </a:rPr>
              <a:t>dCache WS </a:t>
            </a:r>
            <a:r>
              <a:rPr lang="en-US" sz="1200" baseline="0" dirty="0" smtClean="0">
                <a:solidFill>
                  <a:schemeClr val="accent3">
                    <a:lumMod val="75000"/>
                  </a:schemeClr>
                </a:solidFill>
                <a:latin typeface="AppleMyungjo"/>
                <a:ea typeface="AppleMyungjo"/>
                <a:cs typeface="AppleMyungjo"/>
              </a:rPr>
              <a:t>| Daniel Becker| 18 April 2012 | </a:t>
            </a:r>
            <a:fld id="{DABF8CE4-D918-424D-850E-C213E2724C69}" type="slidenum">
              <a:rPr lang="en-US" sz="1200" baseline="0" smtClean="0">
                <a:solidFill>
                  <a:schemeClr val="accent3">
                    <a:lumMod val="75000"/>
                  </a:schemeClr>
                </a:solidFill>
                <a:latin typeface="AppleMyungjo"/>
                <a:ea typeface="AppleMyungjo"/>
                <a:cs typeface="AppleMyungjo"/>
              </a:rPr>
              <a:pPr/>
              <a:t>‹#›</a:t>
            </a:fld>
            <a:endParaRPr lang="en-US" sz="1200" dirty="0">
              <a:solidFill>
                <a:schemeClr val="accent3">
                  <a:lumMod val="75000"/>
                </a:schemeClr>
              </a:solidFill>
              <a:latin typeface="AppleMyungjo"/>
              <a:ea typeface="AppleMyungjo"/>
              <a:cs typeface="AppleMyungjo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7000" y="6477000"/>
            <a:ext cx="8708400" cy="158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tif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tiff"/><Relationship Id="rId3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w-berlin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886200"/>
            <a:ext cx="3733800" cy="1079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 on error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1676400"/>
            <a:ext cx="87630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https://&lt;se-replica-1&gt;/sfn</a:t>
            </a:r>
            <a:r>
              <a:rPr lang="en-US" dirty="0" smtClean="0"/>
              <a:t>/replica</a:t>
            </a:r>
            <a:r>
              <a:rPr lang="en-US" dirty="0" smtClean="0"/>
              <a:t>/1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rid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=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&amp;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=3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,https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://&lt;se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-replica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-3&gt;/sfn/replica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/3&amp;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=5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,https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://&lt;se-replica-5&gt;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/sfn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/replica/5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&amp;</a:t>
            </a:r>
          </a:p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r3</a:t>
            </a:r>
            <a:r>
              <a:rPr lang="en-US" dirty="0" smtClean="0">
                <a:solidFill>
                  <a:srgbClr val="FF6600"/>
                </a:solidFill>
              </a:rPr>
              <a:t>=-1</a:t>
            </a:r>
            <a:r>
              <a:rPr lang="en-US" dirty="0" smtClean="0">
                <a:solidFill>
                  <a:srgbClr val="FF6600"/>
                </a:solidFill>
              </a:rPr>
              <a:t>,https</a:t>
            </a:r>
            <a:r>
              <a:rPr lang="en-US" dirty="0" smtClean="0">
                <a:solidFill>
                  <a:srgbClr val="FF6600"/>
                </a:solidFill>
              </a:rPr>
              <a:t>:/</a:t>
            </a:r>
            <a:r>
              <a:rPr lang="en-US" dirty="0" smtClean="0">
                <a:solidFill>
                  <a:srgbClr val="FF6600"/>
                </a:solidFill>
              </a:rPr>
              <a:t>/&lt;</a:t>
            </a:r>
            <a:r>
              <a:rPr lang="en-US" dirty="0" smtClean="0">
                <a:solidFill>
                  <a:srgbClr val="FF6600"/>
                </a:solidFill>
              </a:rPr>
              <a:t>catalog&gt;/</a:t>
            </a:r>
            <a:r>
              <a:rPr lang="en-US" dirty="0" err="1" smtClean="0">
                <a:solidFill>
                  <a:srgbClr val="FF6600"/>
                </a:solidFill>
              </a:rPr>
              <a:t>lfn</a:t>
            </a:r>
            <a:r>
              <a:rPr lang="en-US" dirty="0" smtClean="0">
                <a:solidFill>
                  <a:srgbClr val="FF6600"/>
                </a:solidFill>
              </a:rPr>
              <a:t>/of/file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 on error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1828800"/>
            <a:ext cx="87630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https://&lt;se-replica-3&gt;/sfn</a:t>
            </a:r>
            <a:r>
              <a:rPr lang="en-US" dirty="0" smtClean="0"/>
              <a:t>/replica</a:t>
            </a:r>
            <a:r>
              <a:rPr lang="en-US" dirty="0" smtClean="0"/>
              <a:t>/3?</a:t>
            </a:r>
          </a:p>
          <a:p>
            <a:pPr>
              <a:buNone/>
            </a:pPr>
            <a:r>
              <a:rPr lang="en-US" dirty="0" smtClean="0"/>
              <a:t>rid=3</a:t>
            </a:r>
            <a:r>
              <a:rPr lang="en-US" dirty="0" smtClean="0"/>
              <a:t>&amp;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notfound</a:t>
            </a:r>
            <a:r>
              <a:rPr lang="en-US" b="1" dirty="0" smtClean="0">
                <a:solidFill>
                  <a:schemeClr val="tx1"/>
                </a:solidFill>
              </a:rPr>
              <a:t>=1</a:t>
            </a:r>
            <a:r>
              <a:rPr lang="en-US" dirty="0" smtClean="0"/>
              <a:t>&amp;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r1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=5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,https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://&lt;se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-replica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-5&gt;/sfn/replica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/5&amp;</a:t>
            </a:r>
          </a:p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r2</a:t>
            </a:r>
            <a:r>
              <a:rPr lang="en-US" dirty="0" smtClean="0">
                <a:solidFill>
                  <a:srgbClr val="FF6600"/>
                </a:solidFill>
              </a:rPr>
              <a:t>=-1</a:t>
            </a:r>
            <a:r>
              <a:rPr lang="en-US" dirty="0" smtClean="0">
                <a:solidFill>
                  <a:srgbClr val="FF6600"/>
                </a:solidFill>
              </a:rPr>
              <a:t>,https</a:t>
            </a:r>
            <a:r>
              <a:rPr lang="en-US" dirty="0" smtClean="0">
                <a:solidFill>
                  <a:srgbClr val="FF6600"/>
                </a:solidFill>
              </a:rPr>
              <a:t>://&lt;catalog&gt;/</a:t>
            </a:r>
            <a:r>
              <a:rPr lang="en-US" dirty="0" err="1" smtClean="0">
                <a:solidFill>
                  <a:srgbClr val="FF6600"/>
                </a:solidFill>
              </a:rPr>
              <a:t>lfn</a:t>
            </a:r>
            <a:r>
              <a:rPr lang="en-US" dirty="0" smtClean="0">
                <a:solidFill>
                  <a:srgbClr val="FF6600"/>
                </a:solidFill>
              </a:rPr>
              <a:t>/of</a:t>
            </a:r>
            <a:r>
              <a:rPr lang="en-US" dirty="0" smtClean="0">
                <a:solidFill>
                  <a:srgbClr val="FF6600"/>
                </a:solidFill>
              </a:rPr>
              <a:t>/file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 on error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1828800"/>
            <a:ext cx="87630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https://&lt;se-replica-5&gt;/sfn</a:t>
            </a:r>
            <a:r>
              <a:rPr lang="en-US" dirty="0" smtClean="0"/>
              <a:t>/replica</a:t>
            </a:r>
            <a:r>
              <a:rPr lang="en-US" dirty="0" smtClean="0"/>
              <a:t>/5?</a:t>
            </a:r>
          </a:p>
          <a:p>
            <a:pPr>
              <a:buNone/>
            </a:pPr>
            <a:r>
              <a:rPr lang="en-US" dirty="0" smtClean="0"/>
              <a:t>rid=5</a:t>
            </a:r>
            <a:r>
              <a:rPr lang="en-US" dirty="0" smtClean="0"/>
              <a:t>&amp;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forbidden</a:t>
            </a:r>
            <a:r>
              <a:rPr lang="en-US" b="1" dirty="0" smtClean="0">
                <a:solidFill>
                  <a:schemeClr val="tx1"/>
                </a:solidFill>
              </a:rPr>
              <a:t>=3</a:t>
            </a:r>
            <a:r>
              <a:rPr lang="en-US" dirty="0" smtClean="0"/>
              <a:t>&amp;</a:t>
            </a:r>
          </a:p>
          <a:p>
            <a:pPr>
              <a:buNone/>
            </a:pPr>
            <a:r>
              <a:rPr lang="en-US" dirty="0" err="1" smtClean="0"/>
              <a:t>notfound</a:t>
            </a:r>
            <a:r>
              <a:rPr lang="en-US" dirty="0" smtClean="0"/>
              <a:t>=1</a:t>
            </a:r>
            <a:r>
              <a:rPr lang="en-US" dirty="0" smtClean="0"/>
              <a:t>&amp;</a:t>
            </a:r>
          </a:p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r1</a:t>
            </a:r>
            <a:r>
              <a:rPr lang="en-US" dirty="0" smtClean="0">
                <a:solidFill>
                  <a:srgbClr val="FF6600"/>
                </a:solidFill>
              </a:rPr>
              <a:t>=-</a:t>
            </a:r>
            <a:r>
              <a:rPr lang="en-US" dirty="0" smtClean="0">
                <a:solidFill>
                  <a:srgbClr val="FF6600"/>
                </a:solidFill>
              </a:rPr>
              <a:t>1,</a:t>
            </a:r>
            <a:r>
              <a:rPr lang="en-US" dirty="0" smtClean="0">
                <a:solidFill>
                  <a:srgbClr val="FF6600"/>
                </a:solidFill>
              </a:rPr>
              <a:t>https://&lt;catalog&gt;/</a:t>
            </a:r>
            <a:r>
              <a:rPr lang="en-US" dirty="0" err="1" smtClean="0">
                <a:solidFill>
                  <a:srgbClr val="FF6600"/>
                </a:solidFill>
              </a:rPr>
              <a:t>lfn</a:t>
            </a:r>
            <a:r>
              <a:rPr lang="en-US" dirty="0" smtClean="0">
                <a:solidFill>
                  <a:srgbClr val="FF6600"/>
                </a:solidFill>
              </a:rPr>
              <a:t>/of/file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 on error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2000" y="1828800"/>
            <a:ext cx="8763000" cy="4495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https://&lt;catalog&gt;/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lfn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/of/file?</a:t>
            </a:r>
          </a:p>
          <a:p>
            <a:pPr>
              <a:buNone/>
            </a:pPr>
            <a:r>
              <a:rPr lang="en-US" dirty="0" smtClean="0"/>
              <a:t>forbidden=3</a:t>
            </a:r>
            <a:r>
              <a:rPr lang="en-US" dirty="0" smtClean="0"/>
              <a:t>&amp;</a:t>
            </a:r>
          </a:p>
          <a:p>
            <a:pPr>
              <a:buNone/>
            </a:pPr>
            <a:r>
              <a:rPr lang="en-US" dirty="0" err="1" smtClean="0"/>
              <a:t>notfound</a:t>
            </a:r>
            <a:r>
              <a:rPr lang="en-US" dirty="0" smtClean="0"/>
              <a:t>=1,5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pic>
        <p:nvPicPr>
          <p:cNvPr id="4" name="Picture 3" descr="google-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96865"/>
            <a:ext cx="999376" cy="84064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rot="5400000">
            <a:off x="-1546994" y="3869506"/>
            <a:ext cx="4464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838200" y="1939865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38200" y="2513012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1"/>
          <p:cNvSpPr txBox="1">
            <a:spLocks/>
          </p:cNvSpPr>
          <p:nvPr/>
        </p:nvSpPr>
        <p:spPr>
          <a:xfrm>
            <a:off x="914400" y="159940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GET LFN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914400" y="2172436"/>
            <a:ext cx="1524000" cy="493828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Redirect SURL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0" name="Magnetic Disk 9"/>
          <p:cNvSpPr/>
          <p:nvPr/>
        </p:nvSpPr>
        <p:spPr>
          <a:xfrm>
            <a:off x="2209800" y="3028978"/>
            <a:ext cx="1530003" cy="3327371"/>
          </a:xfrm>
          <a:prstGeom prst="flowChartMagneticDisk">
            <a:avLst/>
          </a:prstGeom>
          <a:gradFill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75097" y="4245014"/>
            <a:ext cx="76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rPr>
              <a:t>SE</a:t>
            </a:r>
            <a:endParaRPr lang="en-US" sz="3000" dirty="0">
              <a:solidFill>
                <a:schemeClr val="tx2">
                  <a:lumMod val="75000"/>
                </a:schemeClr>
              </a:solidFill>
              <a:effectLst>
                <a:glow rad="101600">
                  <a:schemeClr val="tx2">
                    <a:lumMod val="40000"/>
                    <a:lumOff val="60000"/>
                    <a:alpha val="75000"/>
                  </a:schemeClr>
                </a:glow>
              </a:effectLst>
              <a:latin typeface="Apple Chancery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5800" y="3579812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"/>
          <p:cNvSpPr txBox="1">
            <a:spLocks/>
          </p:cNvSpPr>
          <p:nvPr/>
        </p:nvSpPr>
        <p:spPr>
          <a:xfrm>
            <a:off x="685800" y="3276600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77500" lnSpcReduction="2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Request SURL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85800" y="4456848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"/>
          <p:cNvSpPr txBox="1">
            <a:spLocks/>
          </p:cNvSpPr>
          <p:nvPr/>
        </p:nvSpPr>
        <p:spPr>
          <a:xfrm>
            <a:off x="685800" y="41536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Return TURL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6" name="U-Turn Arrow 15"/>
          <p:cNvSpPr/>
          <p:nvPr/>
        </p:nvSpPr>
        <p:spPr>
          <a:xfrm rot="5400000">
            <a:off x="848175" y="3591375"/>
            <a:ext cx="513450" cy="685800"/>
          </a:xfrm>
          <a:prstGeom prst="uturnArrow">
            <a:avLst>
              <a:gd name="adj1" fmla="val 11650"/>
              <a:gd name="adj2" fmla="val 17491"/>
              <a:gd name="adj3" fmla="val 28338"/>
              <a:gd name="adj4" fmla="val 38744"/>
              <a:gd name="adj5" fmla="val 75000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838200" y="3734594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0000"/>
                </a:solidFill>
                <a:cs typeface="Arial" pitchFamily="34" charset="0"/>
              </a:rPr>
              <a:t>Quick   Hack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1828800" y="3276600"/>
            <a:ext cx="457200" cy="135365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"/>
          <p:cNvSpPr txBox="1">
            <a:spLocks/>
          </p:cNvSpPr>
          <p:nvPr/>
        </p:nvSpPr>
        <p:spPr>
          <a:xfrm>
            <a:off x="685800" y="4456848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noProof="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Redirect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5800" y="5103812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85800" y="5256212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1"/>
          <p:cNvSpPr txBox="1">
            <a:spLocks/>
          </p:cNvSpPr>
          <p:nvPr/>
        </p:nvSpPr>
        <p:spPr>
          <a:xfrm>
            <a:off x="762000" y="48394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GET    TURL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685800" y="52204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noProof="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Redirect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762000" y="54490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GET    TURL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276299" y="3754485"/>
            <a:ext cx="1381301" cy="418171"/>
          </a:xfrm>
          <a:prstGeom prst="roundRect">
            <a:avLst>
              <a:gd name="adj" fmla="val 3458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>
          <a:xfrm>
            <a:off x="2514600" y="3707611"/>
            <a:ext cx="1066800" cy="483389"/>
          </a:xfrm>
          <a:prstGeom prst="rect">
            <a:avLst/>
          </a:prstGeom>
        </p:spPr>
        <p:txBody>
          <a:bodyPr lIns="45303" tIns="22652" rIns="45303" bIns="22652">
            <a:normAutofit fontScale="92500" lnSpcReduction="1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FF00"/>
                </a:solidFill>
                <a:cs typeface="Arial" pitchFamily="34" charset="0"/>
              </a:rPr>
              <a:t>Mapping service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981200" y="5029200"/>
            <a:ext cx="1066800" cy="322950"/>
          </a:xfrm>
          <a:prstGeom prst="roundRect">
            <a:avLst>
              <a:gd name="adj" fmla="val 3458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ontent Placeholder 1"/>
          <p:cNvSpPr txBox="1">
            <a:spLocks/>
          </p:cNvSpPr>
          <p:nvPr/>
        </p:nvSpPr>
        <p:spPr>
          <a:xfrm>
            <a:off x="2057400" y="5047350"/>
            <a:ext cx="914400" cy="342164"/>
          </a:xfrm>
          <a:prstGeom prst="rect">
            <a:avLst/>
          </a:prstGeom>
        </p:spPr>
        <p:txBody>
          <a:bodyPr lIns="45303" tIns="22652" rIns="45303" bIns="22652">
            <a:normAutofit fontScale="77500" lnSpcReduction="2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FF00"/>
                </a:solidFill>
                <a:cs typeface="Arial" pitchFamily="34" charset="0"/>
              </a:rPr>
              <a:t>Head Node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981200" y="5638800"/>
            <a:ext cx="1066800" cy="322950"/>
          </a:xfrm>
          <a:prstGeom prst="roundRect">
            <a:avLst>
              <a:gd name="adj" fmla="val 3458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1"/>
          <p:cNvSpPr txBox="1">
            <a:spLocks/>
          </p:cNvSpPr>
          <p:nvPr/>
        </p:nvSpPr>
        <p:spPr>
          <a:xfrm>
            <a:off x="2057400" y="5656950"/>
            <a:ext cx="914400" cy="342164"/>
          </a:xfrm>
          <a:prstGeom prst="rect">
            <a:avLst/>
          </a:prstGeom>
        </p:spPr>
        <p:txBody>
          <a:bodyPr lIns="45303" tIns="22652" rIns="45303" bIns="22652">
            <a:normAutofit fontScale="85000" lnSpcReduction="10000"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FF00"/>
                </a:solidFill>
                <a:cs typeface="Arial" pitchFamily="34" charset="0"/>
              </a:rPr>
              <a:t>Data Pool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85800" y="57150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85800" y="5867400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1"/>
          <p:cNvSpPr txBox="1">
            <a:spLocks/>
          </p:cNvSpPr>
          <p:nvPr/>
        </p:nvSpPr>
        <p:spPr>
          <a:xfrm>
            <a:off x="1066800" y="5906236"/>
            <a:ext cx="1219200" cy="342164"/>
          </a:xfrm>
          <a:prstGeom prst="rect">
            <a:avLst/>
          </a:prstGeom>
        </p:spPr>
        <p:txBody>
          <a:bodyPr lIns="45303" tIns="22652" rIns="45303" bIns="22652">
            <a:no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noProof="0" dirty="0" smtClean="0">
                <a:solidFill>
                  <a:srgbClr val="FF0000"/>
                </a:solidFill>
                <a:cs typeface="Arial" pitchFamily="34" charset="0"/>
              </a:rPr>
              <a:t>DATA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946506" y="1600200"/>
            <a:ext cx="1192600" cy="1143000"/>
            <a:chOff x="1739300" y="1257300"/>
            <a:chExt cx="1192600" cy="1143000"/>
          </a:xfrm>
        </p:grpSpPr>
        <p:sp>
          <p:nvSpPr>
            <p:cNvPr id="35" name="Internal Storage 34"/>
            <p:cNvSpPr/>
            <p:nvPr/>
          </p:nvSpPr>
          <p:spPr>
            <a:xfrm>
              <a:off x="1739300" y="1257300"/>
              <a:ext cx="1066800" cy="1143000"/>
            </a:xfrm>
            <a:prstGeom prst="flowChartInternalStorage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91700" y="1524000"/>
              <a:ext cx="104020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LFC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282903" y="4191000"/>
            <a:ext cx="914400" cy="1047779"/>
            <a:chOff x="4648201" y="3248746"/>
            <a:chExt cx="914400" cy="1047779"/>
          </a:xfrm>
        </p:grpSpPr>
        <p:sp>
          <p:nvSpPr>
            <p:cNvPr id="38" name="Magnetic Disk 37"/>
            <p:cNvSpPr/>
            <p:nvPr/>
          </p:nvSpPr>
          <p:spPr>
            <a:xfrm>
              <a:off x="4648201" y="3248746"/>
              <a:ext cx="914400" cy="1047779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94597" y="3581400"/>
              <a:ext cx="76800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800898" y="4172657"/>
            <a:ext cx="914400" cy="1047779"/>
            <a:chOff x="4648201" y="3248746"/>
            <a:chExt cx="914400" cy="1047779"/>
          </a:xfrm>
        </p:grpSpPr>
        <p:sp>
          <p:nvSpPr>
            <p:cNvPr id="41" name="Magnetic Disk 40"/>
            <p:cNvSpPr/>
            <p:nvPr/>
          </p:nvSpPr>
          <p:spPr>
            <a:xfrm>
              <a:off x="4648201" y="3248746"/>
              <a:ext cx="914400" cy="1047779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794597" y="3581400"/>
              <a:ext cx="76800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810000" y="1066800"/>
            <a:ext cx="1774306" cy="1313742"/>
            <a:chOff x="3810000" y="1066800"/>
            <a:chExt cx="1774306" cy="1313742"/>
          </a:xfrm>
        </p:grpSpPr>
        <p:sp>
          <p:nvSpPr>
            <p:cNvPr id="44" name="Hexagon 43"/>
            <p:cNvSpPr/>
            <p:nvPr/>
          </p:nvSpPr>
          <p:spPr>
            <a:xfrm>
              <a:off x="3810000" y="1066800"/>
              <a:ext cx="1774306" cy="131374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Content Placeholder 1"/>
            <p:cNvSpPr txBox="1">
              <a:spLocks/>
            </p:cNvSpPr>
            <p:nvPr/>
          </p:nvSpPr>
          <p:spPr>
            <a:xfrm>
              <a:off x="3819698" y="1164959"/>
              <a:ext cx="1764608" cy="1175281"/>
            </a:xfrm>
            <a:prstGeom prst="rect">
              <a:avLst/>
            </a:prstGeom>
          </p:spPr>
          <p:txBody>
            <a:bodyPr lIns="45303" tIns="22652" rIns="45303" bIns="22652">
              <a:normAutofit fontScale="92500" lnSpcReduction="20000"/>
            </a:bodyPr>
            <a:lstStyle/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Best</a:t>
              </a:r>
            </a:p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2600" b="0" i="0" u="none" strike="noStrike" kern="1200" cap="none" spc="0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Match</a:t>
              </a:r>
            </a:p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Engine</a:t>
              </a:r>
              <a:endPara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209800" y="1505658"/>
            <a:ext cx="1774306" cy="1313742"/>
            <a:chOff x="2209800" y="1505658"/>
            <a:chExt cx="1774306" cy="1313742"/>
          </a:xfrm>
        </p:grpSpPr>
        <p:sp>
          <p:nvSpPr>
            <p:cNvPr id="47" name="Hexagon 46"/>
            <p:cNvSpPr/>
            <p:nvPr/>
          </p:nvSpPr>
          <p:spPr>
            <a:xfrm>
              <a:off x="2209800" y="1505658"/>
              <a:ext cx="1774306" cy="131374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Content Placeholder 1"/>
            <p:cNvSpPr txBox="1">
              <a:spLocks/>
            </p:cNvSpPr>
            <p:nvPr/>
          </p:nvSpPr>
          <p:spPr>
            <a:xfrm>
              <a:off x="2219498" y="1828800"/>
              <a:ext cx="1764608" cy="451439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Portal</a:t>
              </a:r>
              <a:endPara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624577" y="1524000"/>
            <a:ext cx="4245729" cy="2770507"/>
            <a:chOff x="3624577" y="1524000"/>
            <a:chExt cx="4245729" cy="2770507"/>
          </a:xfrm>
        </p:grpSpPr>
        <p:grpSp>
          <p:nvGrpSpPr>
            <p:cNvPr id="50" name="Group 77"/>
            <p:cNvGrpSpPr/>
            <p:nvPr/>
          </p:nvGrpSpPr>
          <p:grpSpPr>
            <a:xfrm>
              <a:off x="3624577" y="1524000"/>
              <a:ext cx="4245729" cy="2770507"/>
              <a:chOff x="3624577" y="1524000"/>
              <a:chExt cx="4245729" cy="2770507"/>
            </a:xfrm>
          </p:grpSpPr>
          <p:grpSp>
            <p:nvGrpSpPr>
              <p:cNvPr id="52" name="Group 70"/>
              <p:cNvGrpSpPr/>
              <p:nvPr/>
            </p:nvGrpSpPr>
            <p:grpSpPr>
              <a:xfrm>
                <a:off x="3624577" y="1524000"/>
                <a:ext cx="4245729" cy="2770507"/>
                <a:chOff x="3624577" y="1524000"/>
                <a:chExt cx="4245729" cy="2770507"/>
              </a:xfrm>
            </p:grpSpPr>
            <p:sp>
              <p:nvSpPr>
                <p:cNvPr id="54" name="Hexagon 53"/>
                <p:cNvSpPr/>
                <p:nvPr/>
              </p:nvSpPr>
              <p:spPr>
                <a:xfrm>
                  <a:off x="5410200" y="1524000"/>
                  <a:ext cx="1774306" cy="1313742"/>
                </a:xfrm>
                <a:prstGeom prst="hexagon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Left-Right Arrow 54"/>
                <p:cNvSpPr/>
                <p:nvPr/>
              </p:nvSpPr>
              <p:spPr>
                <a:xfrm>
                  <a:off x="7234106" y="2019358"/>
                  <a:ext cx="636200" cy="342842"/>
                </a:xfrm>
                <a:prstGeom prst="leftRightArrow">
                  <a:avLst/>
                </a:prstGeom>
                <a:solidFill>
                  <a:srgbClr val="FF660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Content Placeholder 1"/>
                <p:cNvSpPr txBox="1">
                  <a:spLocks/>
                </p:cNvSpPr>
                <p:nvPr/>
              </p:nvSpPr>
              <p:spPr>
                <a:xfrm>
                  <a:off x="5431906" y="1600200"/>
                  <a:ext cx="1764608" cy="1175281"/>
                </a:xfrm>
                <a:prstGeom prst="rect">
                  <a:avLst/>
                </a:prstGeom>
              </p:spPr>
              <p:txBody>
                <a:bodyPr lIns="45303" tIns="22652" rIns="45303" bIns="22652">
                  <a:normAutofit fontScale="92500" lnSpcReduction="20000"/>
                </a:bodyPr>
                <a:lstStyle/>
                <a:p>
                  <a:pPr marL="169890" marR="0" lvl="0" indent="-169890" algn="ctr" defTabSz="45304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:r>
                    <a:rPr lang="en-US" sz="2600" noProof="0" dirty="0" smtClean="0">
                      <a:solidFill>
                        <a:srgbClr val="FFFF00"/>
                      </a:solidFill>
                      <a:cs typeface="Arial" pitchFamily="34" charset="0"/>
                    </a:rPr>
                    <a:t>Candidate</a:t>
                  </a:r>
                </a:p>
                <a:p>
                  <a:pPr marL="169890" marR="0" lvl="0" indent="-169890" algn="ctr" defTabSz="45304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:r>
                    <a:rPr kumimoji="0" lang="en-US" sz="2600" b="0" i="0" u="none" strike="noStrike" kern="1200" cap="none" spc="0" normalizeH="0" baseline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Arial" pitchFamily="34" charset="0"/>
                    </a:rPr>
                    <a:t>Collection</a:t>
                  </a:r>
                </a:p>
                <a:p>
                  <a:pPr marL="169890" marR="0" lvl="0" indent="-169890" algn="ctr" defTabSz="45304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tabLst/>
                    <a:defRPr/>
                  </a:pPr>
                  <a:r>
                    <a:rPr lang="en-US" sz="2600" noProof="0" dirty="0" smtClean="0">
                      <a:solidFill>
                        <a:srgbClr val="FFFF00"/>
                      </a:solidFill>
                      <a:cs typeface="Arial" pitchFamily="34" charset="0"/>
                    </a:rPr>
                    <a:t>Engine</a:t>
                  </a:r>
                  <a:endParaRPr kumimoji="0" 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+mn-lt"/>
                    <a:ea typeface="+mn-ea"/>
                    <a:cs typeface="Arial" pitchFamily="34" charset="0"/>
                  </a:endParaRPr>
                </a:p>
              </p:txBody>
            </p:sp>
            <p:sp>
              <p:nvSpPr>
                <p:cNvPr id="57" name="Left Arrow 56"/>
                <p:cNvSpPr/>
                <p:nvPr/>
              </p:nvSpPr>
              <p:spPr>
                <a:xfrm rot="20160225">
                  <a:off x="3624577" y="2907841"/>
                  <a:ext cx="1997433" cy="262087"/>
                </a:xfrm>
                <a:prstGeom prst="leftArrow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Left Arrow 57"/>
                <p:cNvSpPr/>
                <p:nvPr/>
              </p:nvSpPr>
              <p:spPr>
                <a:xfrm rot="17991629">
                  <a:off x="4552938" y="3399732"/>
                  <a:ext cx="1534869" cy="254681"/>
                </a:xfrm>
                <a:prstGeom prst="leftArrow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Left Arrow 58"/>
                <p:cNvSpPr/>
                <p:nvPr/>
              </p:nvSpPr>
              <p:spPr>
                <a:xfrm rot="16200000">
                  <a:off x="5634834" y="3402305"/>
                  <a:ext cx="1170308" cy="254681"/>
                </a:xfrm>
                <a:prstGeom prst="leftArrow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" name="Rectangle 52"/>
              <p:cNvSpPr/>
              <p:nvPr/>
            </p:nvSpPr>
            <p:spPr>
              <a:xfrm>
                <a:off x="4282903" y="3028978"/>
                <a:ext cx="2432395" cy="648572"/>
              </a:xfrm>
              <a:prstGeom prst="rect">
                <a:avLst/>
              </a:prstGeom>
              <a:solidFill>
                <a:schemeClr val="bg1">
                  <a:alpha val="84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Content Placeholder 1"/>
            <p:cNvSpPr txBox="1">
              <a:spLocks/>
            </p:cNvSpPr>
            <p:nvPr/>
          </p:nvSpPr>
          <p:spPr>
            <a:xfrm>
              <a:off x="4556762" y="3048000"/>
              <a:ext cx="2399144" cy="657992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Query SE’s for file</a:t>
              </a:r>
            </a:p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e.g. http  GET (header)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loud 30"/>
          <p:cNvSpPr/>
          <p:nvPr/>
        </p:nvSpPr>
        <p:spPr>
          <a:xfrm>
            <a:off x="3254745" y="5638800"/>
            <a:ext cx="4289055" cy="914400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@ </a:t>
            </a:r>
            <a:r>
              <a:rPr lang="en-US" dirty="0" err="1" smtClean="0"/>
              <a:t>Hepix</a:t>
            </a:r>
            <a:r>
              <a:rPr lang="en-US" dirty="0" smtClean="0"/>
              <a:t> (Thursday)</a:t>
            </a:r>
            <a:endParaRPr lang="en-US" dirty="0"/>
          </a:p>
        </p:txBody>
      </p:sp>
      <p:pic>
        <p:nvPicPr>
          <p:cNvPr id="5" name="Picture 4" descr="google-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124200"/>
            <a:ext cx="1156065" cy="97244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635894" y="1143000"/>
            <a:ext cx="1774306" cy="1313742"/>
            <a:chOff x="3927629" y="838200"/>
            <a:chExt cx="1774306" cy="1313742"/>
          </a:xfrm>
        </p:grpSpPr>
        <p:sp>
          <p:nvSpPr>
            <p:cNvPr id="7" name="Hexagon 6"/>
            <p:cNvSpPr/>
            <p:nvPr/>
          </p:nvSpPr>
          <p:spPr>
            <a:xfrm>
              <a:off x="3927629" y="838200"/>
              <a:ext cx="1774306" cy="131374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ontent Placeholder 1"/>
            <p:cNvSpPr txBox="1">
              <a:spLocks/>
            </p:cNvSpPr>
            <p:nvPr/>
          </p:nvSpPr>
          <p:spPr>
            <a:xfrm>
              <a:off x="3937327" y="936359"/>
              <a:ext cx="1764608" cy="1175281"/>
            </a:xfrm>
            <a:prstGeom prst="rect">
              <a:avLst/>
            </a:prstGeom>
          </p:spPr>
          <p:txBody>
            <a:bodyPr lIns="45303" tIns="22652" rIns="45303" bIns="22652">
              <a:normAutofit fontScale="92500" lnSpcReduction="20000"/>
            </a:bodyPr>
            <a:lstStyle/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Best</a:t>
              </a:r>
            </a:p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2600" b="0" i="0" u="none" strike="noStrike" kern="1200" cap="none" spc="0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Match</a:t>
              </a:r>
            </a:p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Engine</a:t>
              </a:r>
              <a:endPara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88094" y="1810458"/>
            <a:ext cx="1774306" cy="1313742"/>
            <a:chOff x="2479829" y="1505658"/>
            <a:chExt cx="1774306" cy="1313742"/>
          </a:xfrm>
        </p:grpSpPr>
        <p:sp>
          <p:nvSpPr>
            <p:cNvPr id="10" name="Hexagon 9"/>
            <p:cNvSpPr/>
            <p:nvPr/>
          </p:nvSpPr>
          <p:spPr>
            <a:xfrm>
              <a:off x="2479829" y="1505658"/>
              <a:ext cx="1774306" cy="131374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ontent Placeholder 1"/>
            <p:cNvSpPr txBox="1">
              <a:spLocks/>
            </p:cNvSpPr>
            <p:nvPr/>
          </p:nvSpPr>
          <p:spPr>
            <a:xfrm>
              <a:off x="2489527" y="1828800"/>
              <a:ext cx="1764608" cy="451439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ctr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600" noProof="0" dirty="0" smtClean="0">
                  <a:solidFill>
                    <a:srgbClr val="FFFF00"/>
                  </a:solidFill>
                  <a:cs typeface="Arial" pitchFamily="34" charset="0"/>
                </a:rPr>
                <a:t>Portal</a:t>
              </a:r>
              <a:endPara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sp>
        <p:nvSpPr>
          <p:cNvPr id="17" name="Hexagon 16"/>
          <p:cNvSpPr/>
          <p:nvPr/>
        </p:nvSpPr>
        <p:spPr>
          <a:xfrm>
            <a:off x="5042265" y="1752600"/>
            <a:ext cx="1981200" cy="1371600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"/>
          <p:cNvSpPr txBox="1">
            <a:spLocks/>
          </p:cNvSpPr>
          <p:nvPr/>
        </p:nvSpPr>
        <p:spPr>
          <a:xfrm>
            <a:off x="5140171" y="1905000"/>
            <a:ext cx="1764608" cy="1175281"/>
          </a:xfrm>
          <a:prstGeom prst="rect">
            <a:avLst/>
          </a:prstGeom>
        </p:spPr>
        <p:txBody>
          <a:bodyPr lIns="45303" tIns="22652" rIns="45303" bIns="22652">
            <a:normAutofit fontScale="92500" lnSpcReduction="20000"/>
          </a:bodyPr>
          <a:lstStyle/>
          <a:p>
            <a:pPr marL="169890" marR="0" lvl="0" indent="-169890" algn="ctr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noProof="0" dirty="0" smtClean="0">
                <a:solidFill>
                  <a:srgbClr val="FFFF00"/>
                </a:solidFill>
                <a:cs typeface="Arial" pitchFamily="34" charset="0"/>
              </a:rPr>
              <a:t>Candidate</a:t>
            </a:r>
          </a:p>
          <a:p>
            <a:pPr marL="169890" marR="0" lvl="0" indent="-169890" algn="ctr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Collection</a:t>
            </a:r>
          </a:p>
          <a:p>
            <a:pPr marL="169890" marR="0" lvl="0" indent="-169890" algn="ctr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noProof="0" dirty="0" smtClean="0">
                <a:solidFill>
                  <a:srgbClr val="FFFF00"/>
                </a:solidFill>
                <a:cs typeface="Arial" pitchFamily="34" charset="0"/>
              </a:rPr>
              <a:t>Engine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0" name="Left Arrow 19"/>
          <p:cNvSpPr/>
          <p:nvPr/>
        </p:nvSpPr>
        <p:spPr>
          <a:xfrm rot="19085835">
            <a:off x="3266712" y="3447552"/>
            <a:ext cx="2203613" cy="246438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 rot="17273011">
            <a:off x="4337405" y="3959175"/>
            <a:ext cx="2019322" cy="309242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Arrow 21"/>
          <p:cNvSpPr/>
          <p:nvPr/>
        </p:nvSpPr>
        <p:spPr>
          <a:xfrm rot="16200000">
            <a:off x="4796057" y="4332600"/>
            <a:ext cx="2519083" cy="254685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3657600" y="5029200"/>
            <a:ext cx="2362200" cy="451439"/>
          </a:xfrm>
          <a:prstGeom prst="rect">
            <a:avLst/>
          </a:prstGeom>
        </p:spPr>
        <p:txBody>
          <a:bodyPr lIns="45303" tIns="22652" rIns="45303" bIns="22652">
            <a:normAutofit fontScale="92500"/>
          </a:bodyPr>
          <a:lstStyle/>
          <a:p>
            <a:pPr marL="169890" marR="0" lvl="0" indent="-169890" algn="ctr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noProof="0" dirty="0" err="1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dCache@DESY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2895600" y="4267200"/>
            <a:ext cx="2362200" cy="451439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ctr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noProof="0" dirty="0" err="1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DPM@Taipei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3693397" y="5791200"/>
            <a:ext cx="3025268" cy="685800"/>
          </a:xfrm>
          <a:prstGeom prst="rect">
            <a:avLst/>
          </a:prstGeom>
        </p:spPr>
        <p:txBody>
          <a:bodyPr lIns="45303" tIns="22652" rIns="45303" bIns="22652">
            <a:normAutofit fontScale="92500" lnSpcReduction="20000"/>
          </a:bodyPr>
          <a:lstStyle/>
          <a:p>
            <a:pPr marL="169890" marR="0" lvl="0" indent="-169890" algn="ctr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Telecom cloud @Germany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27" name="Left-Right Arrow 26"/>
          <p:cNvSpPr/>
          <p:nvPr/>
        </p:nvSpPr>
        <p:spPr>
          <a:xfrm rot="19681989">
            <a:off x="1155473" y="2768214"/>
            <a:ext cx="1058395" cy="350274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-Right Arrow 27"/>
          <p:cNvSpPr/>
          <p:nvPr/>
        </p:nvSpPr>
        <p:spPr>
          <a:xfrm rot="2395815">
            <a:off x="444620" y="4765456"/>
            <a:ext cx="2899228" cy="539161"/>
          </a:xfrm>
          <a:prstGeom prst="left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Callout 28"/>
          <p:cNvSpPr/>
          <p:nvPr/>
        </p:nvSpPr>
        <p:spPr>
          <a:xfrm>
            <a:off x="6718665" y="758931"/>
            <a:ext cx="2175029" cy="1222269"/>
          </a:xfrm>
          <a:prstGeom prst="wedgeEllipseCallout">
            <a:avLst>
              <a:gd name="adj1" fmla="val -130939"/>
              <a:gd name="adj2" fmla="val 5521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1"/>
          <p:cNvSpPr txBox="1">
            <a:spLocks/>
          </p:cNvSpPr>
          <p:nvPr/>
        </p:nvSpPr>
        <p:spPr>
          <a:xfrm>
            <a:off x="6904779" y="894392"/>
            <a:ext cx="1764608" cy="858208"/>
          </a:xfrm>
          <a:prstGeom prst="rect">
            <a:avLst/>
          </a:prstGeom>
        </p:spPr>
        <p:txBody>
          <a:bodyPr lIns="45303" tIns="22652" rIns="45303" bIns="22652">
            <a:normAutofit lnSpcReduction="10000"/>
          </a:bodyPr>
          <a:lstStyle/>
          <a:p>
            <a:pPr marL="169890" marR="0" lvl="0" indent="-169890" algn="ctr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600" noProof="0" dirty="0" smtClean="0">
                <a:solidFill>
                  <a:srgbClr val="FFFF00"/>
                </a:solidFill>
                <a:cs typeface="Arial" pitchFamily="34" charset="0"/>
              </a:rPr>
              <a:t>GEO</a:t>
            </a:r>
          </a:p>
          <a:p>
            <a:pPr marL="169890" marR="0" lvl="0" indent="-169890" algn="ctr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600" b="0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IP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2" name="Can 31"/>
          <p:cNvSpPr/>
          <p:nvPr/>
        </p:nvSpPr>
        <p:spPr>
          <a:xfrm>
            <a:off x="2590800" y="4191000"/>
            <a:ext cx="410421" cy="630858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 descr="dCache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505" y="4880011"/>
            <a:ext cx="700087" cy="700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305300"/>
            <a:ext cx="8229600" cy="11430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77933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00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981200"/>
            <a:ext cx="8229600" cy="914400"/>
          </a:xfrm>
        </p:spPr>
        <p:txBody>
          <a:bodyPr/>
          <a:lstStyle/>
          <a:p>
            <a:r>
              <a:rPr lang="en-US" dirty="0" smtClean="0"/>
              <a:t>WLCG federated storage</a:t>
            </a:r>
            <a:endParaRPr lang="en-US" dirty="0" smtClean="0"/>
          </a:p>
          <a:p>
            <a:r>
              <a:rPr lang="en-US" dirty="0" smtClean="0"/>
              <a:t>The catalogue synchronization </a:t>
            </a:r>
            <a:r>
              <a:rPr lang="en-US" dirty="0" smtClean="0"/>
              <a:t>solution</a:t>
            </a:r>
            <a:endParaRPr lang="en-US" dirty="0" smtClean="0"/>
          </a:p>
          <a:p>
            <a:r>
              <a:rPr lang="en-US" dirty="0" smtClean="0"/>
              <a:t>Redirection using http federation</a:t>
            </a:r>
          </a:p>
          <a:p>
            <a:r>
              <a:rPr lang="en-US" dirty="0" smtClean="0"/>
              <a:t>Redirection on </a:t>
            </a:r>
            <a:r>
              <a:rPr lang="en-US" dirty="0" smtClean="0"/>
              <a:t>error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WLCG federating storage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00" y="2756754"/>
            <a:ext cx="1192600" cy="1143000"/>
            <a:chOff x="2057400" y="1257300"/>
            <a:chExt cx="1192600" cy="1143000"/>
          </a:xfrm>
        </p:grpSpPr>
        <p:sp>
          <p:nvSpPr>
            <p:cNvPr id="6" name="Internal Storage 5"/>
            <p:cNvSpPr/>
            <p:nvPr/>
          </p:nvSpPr>
          <p:spPr>
            <a:xfrm>
              <a:off x="2057400" y="1257300"/>
              <a:ext cx="1066800" cy="1143000"/>
            </a:xfrm>
            <a:prstGeom prst="flowChartInternalStorage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1524000"/>
              <a:ext cx="104020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LFC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432684" y="1409332"/>
            <a:ext cx="1331916" cy="968414"/>
            <a:chOff x="6897684" y="3374986"/>
            <a:chExt cx="1331916" cy="968414"/>
          </a:xfrm>
        </p:grpSpPr>
        <p:sp>
          <p:nvSpPr>
            <p:cNvPr id="10" name="Magnetic Disk 9"/>
            <p:cNvSpPr/>
            <p:nvPr/>
          </p:nvSpPr>
          <p:spPr>
            <a:xfrm>
              <a:off x="6897684" y="3374986"/>
              <a:ext cx="1331916" cy="968414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202484" y="3659188"/>
              <a:ext cx="76800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sp>
        <p:nvSpPr>
          <p:cNvPr id="1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917000" y="2922708"/>
            <a:ext cx="2743200" cy="68506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Catalogues</a:t>
            </a:r>
            <a:endParaRPr lang="en-US" dirty="0" smtClean="0"/>
          </a:p>
        </p:txBody>
      </p:sp>
      <p:sp>
        <p:nvSpPr>
          <p:cNvPr id="18" name="Text Placeholder 2"/>
          <p:cNvSpPr txBox="1">
            <a:spLocks/>
          </p:cNvSpPr>
          <p:nvPr/>
        </p:nvSpPr>
        <p:spPr>
          <a:xfrm>
            <a:off x="5917000" y="1308218"/>
            <a:ext cx="2743200" cy="685064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Storage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Elements</a:t>
            </a:r>
          </a:p>
        </p:txBody>
      </p:sp>
      <p:pic>
        <p:nvPicPr>
          <p:cNvPr id="19" name="Picture 18" descr="rootdrawi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850" y="1471151"/>
            <a:ext cx="1606750" cy="211024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371600" y="3544687"/>
            <a:ext cx="1506137" cy="493913"/>
          </a:xfrm>
          <a:prstGeom prst="rect">
            <a:avLst/>
          </a:prstGeom>
          <a:noFill/>
        </p:spPr>
        <p:txBody>
          <a:bodyPr wrap="square" lIns="62417" tIns="31208" rIns="62417" bIns="31208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38100">
                    <a:schemeClr val="accent2">
                      <a:lumMod val="60000"/>
                      <a:lumOff val="40000"/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rPr>
              <a:t>ROOT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glow rad="38100">
                  <a:schemeClr val="accent2">
                    <a:lumMod val="60000"/>
                    <a:lumOff val="40000"/>
                    <a:alpha val="75000"/>
                  </a:schemeClr>
                </a:glow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  <a:latin typeface="Century Gothic"/>
            </a:endParaRPr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76200" y="2224090"/>
            <a:ext cx="2743200" cy="685064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819400" y="1881190"/>
            <a:ext cx="1600200" cy="685800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832484" y="2590432"/>
            <a:ext cx="1739516" cy="8385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2"/>
          <p:cNvSpPr txBox="1">
            <a:spLocks/>
          </p:cNvSpPr>
          <p:nvPr/>
        </p:nvSpPr>
        <p:spPr>
          <a:xfrm>
            <a:off x="3186884" y="1676400"/>
            <a:ext cx="1245800" cy="533400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tore</a:t>
            </a:r>
          </a:p>
        </p:txBody>
      </p:sp>
      <p:sp>
        <p:nvSpPr>
          <p:cNvPr id="29" name="Text Placeholder 2"/>
          <p:cNvSpPr txBox="1">
            <a:spLocks/>
          </p:cNvSpPr>
          <p:nvPr/>
        </p:nvSpPr>
        <p:spPr>
          <a:xfrm>
            <a:off x="3048000" y="3124200"/>
            <a:ext cx="1524000" cy="533400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egister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Oval Callout 29"/>
          <p:cNvSpPr/>
          <p:nvPr/>
        </p:nvSpPr>
        <p:spPr>
          <a:xfrm>
            <a:off x="2514600" y="2299554"/>
            <a:ext cx="672284" cy="609600"/>
          </a:xfrm>
          <a:prstGeom prst="wedgeEllipseCallout">
            <a:avLst>
              <a:gd name="adj1" fmla="val 29054"/>
              <a:gd name="adj2" fmla="val 223189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2"/>
          <p:cNvSpPr txBox="1">
            <a:spLocks/>
          </p:cNvSpPr>
          <p:nvPr/>
        </p:nvSpPr>
        <p:spPr>
          <a:xfrm>
            <a:off x="2971800" y="3962400"/>
            <a:ext cx="2057400" cy="533400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NON-ATOMIC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Text Placeholder 2"/>
          <p:cNvSpPr txBox="1">
            <a:spLocks/>
          </p:cNvSpPr>
          <p:nvPr/>
        </p:nvSpPr>
        <p:spPr>
          <a:xfrm>
            <a:off x="533400" y="4495800"/>
            <a:ext cx="6858000" cy="685064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Often results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dangling references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baseline="0" dirty="0" smtClean="0">
                <a:solidFill>
                  <a:srgbClr val="FF0000"/>
                </a:solidFill>
              </a:rPr>
              <a:t>(and </a:t>
            </a:r>
            <a:r>
              <a:rPr lang="en-US" sz="3200" dirty="0" smtClean="0">
                <a:solidFill>
                  <a:srgbClr val="FF0000"/>
                </a:solidFill>
              </a:rPr>
              <a:t>“dark” data)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66800" y="98425"/>
            <a:ext cx="8229600" cy="1143000"/>
          </a:xfrm>
        </p:spPr>
        <p:txBody>
          <a:bodyPr/>
          <a:lstStyle/>
          <a:p>
            <a:r>
              <a:rPr lang="en-US" dirty="0" smtClean="0"/>
              <a:t>Suggested solution: CAT-SYNC</a:t>
            </a:r>
            <a:endParaRPr lang="en-US" dirty="0"/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 rot="16200000">
            <a:off x="-691357" y="4971257"/>
            <a:ext cx="1751013" cy="254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 anchor="ctr">
            <a:prstTxWarp prst="textNoShape">
              <a:avLst/>
            </a:prstTxWarp>
          </a:bodyPr>
          <a:lstStyle/>
          <a:p>
            <a:r>
              <a:rPr lang="en-US" sz="1200">
                <a:solidFill>
                  <a:srgbClr val="FFFFF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EMI INFSO-RI-261611</a:t>
            </a: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2408238" y="4749800"/>
            <a:ext cx="1096962" cy="558800"/>
            <a:chOff x="0" y="0"/>
            <a:chExt cx="690" cy="351"/>
          </a:xfrm>
        </p:grpSpPr>
        <p:sp>
          <p:nvSpPr>
            <p:cNvPr id="6" name="AutoShape 9"/>
            <p:cNvSpPr>
              <a:spLocks/>
            </p:cNvSpPr>
            <p:nvPr/>
          </p:nvSpPr>
          <p:spPr bwMode="auto">
            <a:xfrm>
              <a:off x="0" y="0"/>
              <a:ext cx="690" cy="351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 cap="flat">
              <a:noFill/>
              <a:round/>
              <a:headEnd type="none" w="med" len="med"/>
              <a:tailEnd type="none" w="med" len="med"/>
            </a:ln>
            <a:effectLst>
              <a:outerShdw blurRad="152400" dist="250189" dir="8460006" algn="ctr" rotWithShape="0">
                <a:schemeClr val="bg2">
                  <a:alpha val="28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/>
            </p:cNvSpPr>
            <p:nvPr/>
          </p:nvSpPr>
          <p:spPr bwMode="auto">
            <a:xfrm>
              <a:off x="17" y="63"/>
              <a:ext cx="656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00206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SE1</a:t>
              </a:r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5503863" y="4741863"/>
            <a:ext cx="1049337" cy="579437"/>
            <a:chOff x="0" y="0"/>
            <a:chExt cx="660" cy="364"/>
          </a:xfrm>
        </p:grpSpPr>
        <p:sp>
          <p:nvSpPr>
            <p:cNvPr id="9" name="AutoShape 12"/>
            <p:cNvSpPr>
              <a:spLocks/>
            </p:cNvSpPr>
            <p:nvPr/>
          </p:nvSpPr>
          <p:spPr bwMode="auto">
            <a:xfrm>
              <a:off x="0" y="0"/>
              <a:ext cx="660" cy="36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 cap="flat">
              <a:noFill/>
              <a:round/>
              <a:headEnd type="none" w="med" len="med"/>
              <a:tailEnd type="none" w="med" len="med"/>
            </a:ln>
            <a:effectLst>
              <a:outerShdw blurRad="152400" dist="250189" dir="8460006" algn="ctr" rotWithShape="0">
                <a:schemeClr val="bg2">
                  <a:alpha val="28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/>
            </p:cNvSpPr>
            <p:nvPr/>
          </p:nvSpPr>
          <p:spPr bwMode="auto">
            <a:xfrm>
              <a:off x="18" y="70"/>
              <a:ext cx="624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00206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SEn</a:t>
              </a:r>
            </a:p>
          </p:txBody>
        </p:sp>
      </p:grpSp>
      <p:grpSp>
        <p:nvGrpSpPr>
          <p:cNvPr id="11" name="Group 17"/>
          <p:cNvGrpSpPr>
            <a:grpSpLocks/>
          </p:cNvGrpSpPr>
          <p:nvPr/>
        </p:nvGrpSpPr>
        <p:grpSpPr bwMode="auto">
          <a:xfrm>
            <a:off x="3765550" y="4778375"/>
            <a:ext cx="1033463" cy="542925"/>
            <a:chOff x="0" y="0"/>
            <a:chExt cx="651" cy="341"/>
          </a:xfrm>
        </p:grpSpPr>
        <p:sp>
          <p:nvSpPr>
            <p:cNvPr id="12" name="AutoShape 15"/>
            <p:cNvSpPr>
              <a:spLocks/>
            </p:cNvSpPr>
            <p:nvPr/>
          </p:nvSpPr>
          <p:spPr bwMode="auto">
            <a:xfrm>
              <a:off x="0" y="0"/>
              <a:ext cx="651" cy="341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 cap="flat">
              <a:noFill/>
              <a:round/>
              <a:headEnd type="none" w="med" len="med"/>
              <a:tailEnd type="none" w="med" len="med"/>
            </a:ln>
            <a:effectLst>
              <a:outerShdw blurRad="152400" dist="250189" dir="8460006" algn="ctr" rotWithShape="0">
                <a:schemeClr val="bg2">
                  <a:alpha val="28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6"/>
            <p:cNvSpPr>
              <a:spLocks/>
            </p:cNvSpPr>
            <p:nvPr/>
          </p:nvSpPr>
          <p:spPr bwMode="auto">
            <a:xfrm>
              <a:off x="17" y="58"/>
              <a:ext cx="616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00206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SE2</a:t>
              </a:r>
            </a:p>
          </p:txBody>
        </p:sp>
      </p:grpSp>
      <p:grpSp>
        <p:nvGrpSpPr>
          <p:cNvPr id="14" name="Group 21"/>
          <p:cNvGrpSpPr>
            <a:grpSpLocks/>
          </p:cNvGrpSpPr>
          <p:nvPr/>
        </p:nvGrpSpPr>
        <p:grpSpPr bwMode="auto">
          <a:xfrm>
            <a:off x="6015038" y="3786188"/>
            <a:ext cx="2976562" cy="1473200"/>
            <a:chOff x="0" y="0"/>
            <a:chExt cx="1874" cy="928"/>
          </a:xfrm>
        </p:grpSpPr>
        <p:sp>
          <p:nvSpPr>
            <p:cNvPr id="15" name="Rectangle 18"/>
            <p:cNvSpPr>
              <a:spLocks/>
            </p:cNvSpPr>
            <p:nvPr/>
          </p:nvSpPr>
          <p:spPr bwMode="auto">
            <a:xfrm>
              <a:off x="646" y="1"/>
              <a:ext cx="1228" cy="925"/>
            </a:xfrm>
            <a:prstGeom prst="rect">
              <a:avLst/>
            </a:prstGeom>
            <a:gradFill rotWithShape="0">
              <a:gsLst>
                <a:gs pos="0">
                  <a:srgbClr val="F5EEFD"/>
                </a:gs>
                <a:gs pos="65001">
                  <a:srgbClr val="C3D69B"/>
                </a:gs>
                <a:gs pos="100000">
                  <a:srgbClr val="76923C"/>
                </a:gs>
              </a:gsLst>
              <a:lin ang="5400000" scaled="1"/>
            </a:gra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AutoShape 19"/>
            <p:cNvSpPr>
              <a:spLocks/>
            </p:cNvSpPr>
            <p:nvPr/>
          </p:nvSpPr>
          <p:spPr bwMode="auto">
            <a:xfrm>
              <a:off x="0" y="1"/>
              <a:ext cx="544" cy="925"/>
            </a:xfrm>
            <a:custGeom>
              <a:avLst/>
              <a:gdLst>
                <a:gd name="T0" fmla="*/ 272 w 21600"/>
                <a:gd name="T1" fmla="*/ 463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21600" y="0"/>
                  </a:moveTo>
                  <a:lnTo>
                    <a:pt x="21600" y="21600"/>
                  </a:lnTo>
                  <a:moveTo>
                    <a:pt x="21600" y="4050"/>
                  </a:moveTo>
                  <a:lnTo>
                    <a:pt x="17542" y="4050"/>
                  </a:lnTo>
                  <a:lnTo>
                    <a:pt x="0" y="11975"/>
                  </a:lnTo>
                </a:path>
              </a:pathLst>
            </a:custGeom>
            <a:noFill/>
            <a:ln w="9525">
              <a:solidFill>
                <a:srgbClr val="7C609F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0"/>
            <p:cNvSpPr>
              <a:spLocks/>
            </p:cNvSpPr>
            <p:nvPr/>
          </p:nvSpPr>
          <p:spPr bwMode="auto">
            <a:xfrm>
              <a:off x="648" y="0"/>
              <a:ext cx="1224" cy="9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 or exp. catalogue subscribes to the relevant topics (e.g. “Changes”)</a:t>
              </a:r>
            </a:p>
          </p:txBody>
        </p:sp>
      </p:grpSp>
      <p:grpSp>
        <p:nvGrpSpPr>
          <p:cNvPr id="18" name="Group 25"/>
          <p:cNvGrpSpPr>
            <a:grpSpLocks/>
          </p:cNvGrpSpPr>
          <p:nvPr/>
        </p:nvGrpSpPr>
        <p:grpSpPr bwMode="auto">
          <a:xfrm>
            <a:off x="655638" y="2551113"/>
            <a:ext cx="2476500" cy="1928812"/>
            <a:chOff x="0" y="0"/>
            <a:chExt cx="1559" cy="1215"/>
          </a:xfrm>
        </p:grpSpPr>
        <p:sp>
          <p:nvSpPr>
            <p:cNvPr id="19" name="Rectangle 22"/>
            <p:cNvSpPr>
              <a:spLocks/>
            </p:cNvSpPr>
            <p:nvPr/>
          </p:nvSpPr>
          <p:spPr bwMode="auto">
            <a:xfrm>
              <a:off x="0" y="0"/>
              <a:ext cx="1104" cy="780"/>
            </a:xfrm>
            <a:prstGeom prst="rect">
              <a:avLst/>
            </a:prstGeom>
            <a:gradFill rotWithShape="0">
              <a:gsLst>
                <a:gs pos="0">
                  <a:srgbClr val="F5EEFD"/>
                </a:gs>
                <a:gs pos="65001">
                  <a:srgbClr val="E5D5F9"/>
                </a:gs>
                <a:gs pos="100000">
                  <a:srgbClr val="DBC4F6"/>
                </a:gs>
              </a:gsLst>
              <a:lin ang="5400000" scaled="1"/>
            </a:gra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AutoShape 23"/>
            <p:cNvSpPr>
              <a:spLocks/>
            </p:cNvSpPr>
            <p:nvPr/>
          </p:nvSpPr>
          <p:spPr bwMode="auto">
            <a:xfrm>
              <a:off x="1186" y="0"/>
              <a:ext cx="373" cy="1215"/>
            </a:xfrm>
            <a:custGeom>
              <a:avLst/>
              <a:gdLst>
                <a:gd name="T0" fmla="*/ 187 w 21600"/>
                <a:gd name="T1" fmla="*/ 608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0" y="0"/>
                  </a:moveTo>
                  <a:lnTo>
                    <a:pt x="0" y="13877"/>
                  </a:lnTo>
                  <a:moveTo>
                    <a:pt x="0" y="8870"/>
                  </a:moveTo>
                  <a:lnTo>
                    <a:pt x="7485" y="8590"/>
                  </a:ln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C609F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/>
            </p:cNvSpPr>
            <p:nvPr/>
          </p:nvSpPr>
          <p:spPr bwMode="auto">
            <a:xfrm>
              <a:off x="0" y="14"/>
              <a:ext cx="1104" cy="7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 sends to the appropriate topics (e.g. “Lost”)</a:t>
              </a:r>
            </a:p>
          </p:txBody>
        </p:sp>
      </p:grpSp>
      <p:grpSp>
        <p:nvGrpSpPr>
          <p:cNvPr id="22" name="Group 29"/>
          <p:cNvGrpSpPr>
            <a:grpSpLocks/>
          </p:cNvGrpSpPr>
          <p:nvPr/>
        </p:nvGrpSpPr>
        <p:grpSpPr bwMode="auto">
          <a:xfrm>
            <a:off x="5572125" y="914400"/>
            <a:ext cx="2962275" cy="1238250"/>
            <a:chOff x="0" y="0"/>
            <a:chExt cx="1865" cy="780"/>
          </a:xfrm>
        </p:grpSpPr>
        <p:sp>
          <p:nvSpPr>
            <p:cNvPr id="23" name="Rectangle 26"/>
            <p:cNvSpPr>
              <a:spLocks/>
            </p:cNvSpPr>
            <p:nvPr/>
          </p:nvSpPr>
          <p:spPr bwMode="auto">
            <a:xfrm>
              <a:off x="761" y="0"/>
              <a:ext cx="1104" cy="780"/>
            </a:xfrm>
            <a:prstGeom prst="rect">
              <a:avLst/>
            </a:prstGeom>
            <a:gradFill rotWithShape="0">
              <a:gsLst>
                <a:gs pos="0">
                  <a:srgbClr val="F5EEFD"/>
                </a:gs>
                <a:gs pos="65001">
                  <a:srgbClr val="E5D5F9"/>
                </a:gs>
                <a:gs pos="100000">
                  <a:srgbClr val="DBC4F6"/>
                </a:gs>
              </a:gsLst>
              <a:lin ang="5400000" scaled="1"/>
            </a:gra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27"/>
            <p:cNvSpPr>
              <a:spLocks/>
            </p:cNvSpPr>
            <p:nvPr/>
          </p:nvSpPr>
          <p:spPr bwMode="auto">
            <a:xfrm>
              <a:off x="0" y="0"/>
              <a:ext cx="669" cy="780"/>
            </a:xfrm>
            <a:custGeom>
              <a:avLst/>
              <a:gdLst>
                <a:gd name="T0" fmla="*/ 335 w 21600"/>
                <a:gd name="T1" fmla="*/ 390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21600" y="0"/>
                  </a:moveTo>
                  <a:lnTo>
                    <a:pt x="21600" y="21600"/>
                  </a:lnTo>
                  <a:moveTo>
                    <a:pt x="21600" y="4050"/>
                  </a:moveTo>
                  <a:lnTo>
                    <a:pt x="18632" y="4050"/>
                  </a:lnTo>
                  <a:lnTo>
                    <a:pt x="0" y="15417"/>
                  </a:lnTo>
                </a:path>
              </a:pathLst>
            </a:custGeom>
            <a:noFill/>
            <a:ln w="9525">
              <a:solidFill>
                <a:srgbClr val="7C609F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8"/>
            <p:cNvSpPr>
              <a:spLocks/>
            </p:cNvSpPr>
            <p:nvPr/>
          </p:nvSpPr>
          <p:spPr bwMode="auto">
            <a:xfrm>
              <a:off x="761" y="102"/>
              <a:ext cx="1104" cy="57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Subscribes to the relevant topics (e.g. “Lost”)</a:t>
              </a:r>
            </a:p>
          </p:txBody>
        </p:sp>
      </p:grpSp>
      <p:grpSp>
        <p:nvGrpSpPr>
          <p:cNvPr id="26" name="Group 33"/>
          <p:cNvGrpSpPr>
            <a:grpSpLocks/>
          </p:cNvGrpSpPr>
          <p:nvPr/>
        </p:nvGrpSpPr>
        <p:grpSpPr bwMode="auto">
          <a:xfrm>
            <a:off x="1905000" y="914400"/>
            <a:ext cx="3151188" cy="1243013"/>
            <a:chOff x="0" y="0"/>
            <a:chExt cx="1985" cy="783"/>
          </a:xfrm>
        </p:grpSpPr>
        <p:sp>
          <p:nvSpPr>
            <p:cNvPr id="27" name="Rectangle 30"/>
            <p:cNvSpPr>
              <a:spLocks/>
            </p:cNvSpPr>
            <p:nvPr/>
          </p:nvSpPr>
          <p:spPr bwMode="auto">
            <a:xfrm>
              <a:off x="0" y="0"/>
              <a:ext cx="1104" cy="780"/>
            </a:xfrm>
            <a:prstGeom prst="rect">
              <a:avLst/>
            </a:prstGeom>
            <a:gradFill rotWithShape="0">
              <a:gsLst>
                <a:gs pos="0">
                  <a:srgbClr val="F5EEFD"/>
                </a:gs>
                <a:gs pos="65001">
                  <a:srgbClr val="C3D69B"/>
                </a:gs>
                <a:gs pos="100000">
                  <a:srgbClr val="76923C"/>
                </a:gs>
              </a:gsLst>
              <a:lin ang="5400000" scaled="1"/>
            </a:gra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AutoShape 31"/>
            <p:cNvSpPr>
              <a:spLocks/>
            </p:cNvSpPr>
            <p:nvPr/>
          </p:nvSpPr>
          <p:spPr bwMode="auto">
            <a:xfrm>
              <a:off x="1181" y="0"/>
              <a:ext cx="804" cy="783"/>
            </a:xfrm>
            <a:custGeom>
              <a:avLst/>
              <a:gdLst>
                <a:gd name="T0" fmla="*/ 402 w 21600"/>
                <a:gd name="T1" fmla="*/ 392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0" y="0"/>
                  </a:moveTo>
                  <a:lnTo>
                    <a:pt x="0" y="21521"/>
                  </a:lnTo>
                  <a:moveTo>
                    <a:pt x="0" y="7227"/>
                  </a:moveTo>
                  <a:lnTo>
                    <a:pt x="2901" y="7517"/>
                  </a:ln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7C609F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32"/>
            <p:cNvSpPr>
              <a:spLocks/>
            </p:cNvSpPr>
            <p:nvPr/>
          </p:nvSpPr>
          <p:spPr bwMode="auto">
            <a:xfrm>
              <a:off x="0" y="14"/>
              <a:ext cx="1104" cy="7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 Sends to the appropriate topics (e.g. “Changes”)</a:t>
              </a:r>
            </a:p>
          </p:txBody>
        </p:sp>
      </p:grpSp>
      <p:grpSp>
        <p:nvGrpSpPr>
          <p:cNvPr id="30" name="Group 36"/>
          <p:cNvGrpSpPr>
            <a:grpSpLocks/>
          </p:cNvGrpSpPr>
          <p:nvPr/>
        </p:nvGrpSpPr>
        <p:grpSpPr bwMode="auto">
          <a:xfrm>
            <a:off x="4503738" y="1300163"/>
            <a:ext cx="1511300" cy="635000"/>
            <a:chOff x="0" y="0"/>
            <a:chExt cx="714" cy="400"/>
          </a:xfrm>
        </p:grpSpPr>
        <p:sp>
          <p:nvSpPr>
            <p:cNvPr id="31" name="AutoShape 34"/>
            <p:cNvSpPr>
              <a:spLocks/>
            </p:cNvSpPr>
            <p:nvPr/>
          </p:nvSpPr>
          <p:spPr bwMode="auto">
            <a:xfrm>
              <a:off x="0" y="19"/>
              <a:ext cx="714" cy="361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25400" cap="flat">
              <a:noFill/>
              <a:round/>
              <a:headEnd type="none" w="med" len="med"/>
              <a:tailEnd type="none" w="med" len="med"/>
            </a:ln>
            <a:effectLst>
              <a:outerShdw blurRad="152400" dist="250189" dir="8460006" algn="ctr" rotWithShape="0">
                <a:schemeClr val="bg2">
                  <a:alpha val="28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Rectangle 35"/>
            <p:cNvSpPr>
              <a:spLocks/>
            </p:cNvSpPr>
            <p:nvPr/>
          </p:nvSpPr>
          <p:spPr bwMode="auto">
            <a:xfrm>
              <a:off x="17" y="0"/>
              <a:ext cx="680" cy="4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 dirty="0">
                  <a:solidFill>
                    <a:srgbClr val="00206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Central</a:t>
              </a:r>
            </a:p>
            <a:p>
              <a:r>
                <a:rPr lang="en-US" sz="1800" dirty="0">
                  <a:solidFill>
                    <a:srgbClr val="00206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Catalogue</a:t>
              </a:r>
            </a:p>
          </p:txBody>
        </p:sp>
      </p:grpSp>
      <p:grpSp>
        <p:nvGrpSpPr>
          <p:cNvPr id="33" name="Group 39"/>
          <p:cNvGrpSpPr>
            <a:grpSpLocks/>
          </p:cNvGrpSpPr>
          <p:nvPr/>
        </p:nvGrpSpPr>
        <p:grpSpPr bwMode="auto">
          <a:xfrm>
            <a:off x="7040563" y="2301875"/>
            <a:ext cx="1663700" cy="1473200"/>
            <a:chOff x="0" y="0"/>
            <a:chExt cx="1048" cy="927"/>
          </a:xfrm>
        </p:grpSpPr>
        <p:sp>
          <p:nvSpPr>
            <p:cNvPr id="34" name="AutoShape 37"/>
            <p:cNvSpPr>
              <a:spLocks/>
            </p:cNvSpPr>
            <p:nvPr/>
          </p:nvSpPr>
          <p:spPr bwMode="auto">
            <a:xfrm>
              <a:off x="0" y="188"/>
              <a:ext cx="1048" cy="551"/>
            </a:xfrm>
            <a:prstGeom prst="roundRect">
              <a:avLst>
                <a:gd name="adj" fmla="val 10343"/>
              </a:avLst>
            </a:prstGeom>
            <a:solidFill>
              <a:srgbClr val="FFC000"/>
            </a:solidFill>
            <a:ln w="25400" cap="flat">
              <a:noFill/>
              <a:round/>
              <a:headEnd type="none" w="med" len="med"/>
              <a:tailEnd type="none" w="med" len="med"/>
            </a:ln>
            <a:effectLst>
              <a:outerShdw blurRad="152400" dist="250189" dir="8460006" algn="ctr" rotWithShape="0">
                <a:schemeClr val="bg2">
                  <a:alpha val="28000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Rectangle 38"/>
            <p:cNvSpPr>
              <a:spLocks/>
            </p:cNvSpPr>
            <p:nvPr/>
          </p:nvSpPr>
          <p:spPr bwMode="auto">
            <a:xfrm>
              <a:off x="20" y="0"/>
              <a:ext cx="1007" cy="9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00206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Other</a:t>
              </a:r>
              <a:endParaRPr lang="en-US" sz="180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  <a:p>
              <a:r>
                <a:rPr lang="en-US" sz="1800">
                  <a:solidFill>
                    <a:srgbClr val="00206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catalogue/SE</a:t>
              </a:r>
            </a:p>
            <a:p>
              <a:r>
                <a:rPr lang="en-US" sz="1800">
                  <a:solidFill>
                    <a:srgbClr val="002060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e.g. ATLAS</a:t>
              </a:r>
            </a:p>
          </p:txBody>
        </p:sp>
      </p:grpSp>
      <p:grpSp>
        <p:nvGrpSpPr>
          <p:cNvPr id="36" name="Group 50"/>
          <p:cNvGrpSpPr>
            <a:grpSpLocks/>
          </p:cNvGrpSpPr>
          <p:nvPr/>
        </p:nvGrpSpPr>
        <p:grpSpPr bwMode="auto">
          <a:xfrm>
            <a:off x="3046413" y="1892300"/>
            <a:ext cx="3995737" cy="2886075"/>
            <a:chOff x="0" y="0"/>
            <a:chExt cx="2516" cy="1818"/>
          </a:xfrm>
        </p:grpSpPr>
        <p:grpSp>
          <p:nvGrpSpPr>
            <p:cNvPr id="37" name="Group 48"/>
            <p:cNvGrpSpPr>
              <a:grpSpLocks/>
            </p:cNvGrpSpPr>
            <p:nvPr/>
          </p:nvGrpSpPr>
          <p:grpSpPr bwMode="auto">
            <a:xfrm>
              <a:off x="0" y="0"/>
              <a:ext cx="1887" cy="1818"/>
              <a:chOff x="0" y="0"/>
              <a:chExt cx="1887" cy="1818"/>
            </a:xfrm>
          </p:grpSpPr>
          <p:grpSp>
            <p:nvGrpSpPr>
              <p:cNvPr id="39" name="Group 43"/>
              <p:cNvGrpSpPr>
                <a:grpSpLocks/>
              </p:cNvGrpSpPr>
              <p:nvPr/>
            </p:nvGrpSpPr>
            <p:grpSpPr bwMode="auto">
              <a:xfrm>
                <a:off x="632" y="625"/>
                <a:ext cx="1034" cy="516"/>
                <a:chOff x="0" y="0"/>
                <a:chExt cx="1033" cy="516"/>
              </a:xfrm>
            </p:grpSpPr>
            <p:sp>
              <p:nvSpPr>
                <p:cNvPr id="44" name="AutoShape 40"/>
                <p:cNvSpPr>
                  <a:spLocks/>
                </p:cNvSpPr>
                <p:nvPr/>
              </p:nvSpPr>
              <p:spPr bwMode="auto">
                <a:xfrm>
                  <a:off x="0" y="0"/>
                  <a:ext cx="1033" cy="516"/>
                </a:xfrm>
                <a:custGeom>
                  <a:avLst/>
                  <a:gdLst>
                    <a:gd name="T0" fmla="+- 0 10800 297"/>
                    <a:gd name="T1" fmla="*/ T0 w 20879"/>
                    <a:gd name="T2" fmla="+- 0 10800 402"/>
                    <a:gd name="T3" fmla="*/ 10800 h 20683"/>
                  </a:gdLst>
                  <a:ahLst/>
                  <a:cxnLst>
                    <a:cxn ang="0">
                      <a:pos x="T1" y="T3"/>
                    </a:cxn>
                  </a:cxnLst>
                  <a:rect l="0" t="0" r="r" b="b"/>
                  <a:pathLst>
                    <a:path w="20879" h="20683">
                      <a:moveTo>
                        <a:pt x="1901" y="6809"/>
                      </a:moveTo>
                      <a:cubicBezTo>
                        <a:pt x="1658" y="4403"/>
                        <a:pt x="2907" y="2186"/>
                        <a:pt x="4691" y="1859"/>
                      </a:cubicBezTo>
                      <a:cubicBezTo>
                        <a:pt x="5414" y="1726"/>
                        <a:pt x="6149" y="1925"/>
                        <a:pt x="6778" y="2422"/>
                      </a:cubicBezTo>
                      <a:cubicBezTo>
                        <a:pt x="7445" y="726"/>
                        <a:pt x="9003" y="81"/>
                        <a:pt x="10259" y="982"/>
                      </a:cubicBezTo>
                      <a:cubicBezTo>
                        <a:pt x="10478" y="1140"/>
                        <a:pt x="10680" y="1340"/>
                        <a:pt x="10857" y="1575"/>
                      </a:cubicBezTo>
                      <a:cubicBezTo>
                        <a:pt x="11376" y="169"/>
                        <a:pt x="12642" y="-402"/>
                        <a:pt x="13683" y="299"/>
                      </a:cubicBezTo>
                      <a:cubicBezTo>
                        <a:pt x="13971" y="493"/>
                        <a:pt x="14222" y="774"/>
                        <a:pt x="14418" y="1120"/>
                      </a:cubicBezTo>
                      <a:cubicBezTo>
                        <a:pt x="15255" y="-210"/>
                        <a:pt x="16734" y="-374"/>
                        <a:pt x="17722" y="753"/>
                      </a:cubicBezTo>
                      <a:cubicBezTo>
                        <a:pt x="18137" y="1227"/>
                        <a:pt x="18417" y="1880"/>
                        <a:pt x="18513" y="2601"/>
                      </a:cubicBezTo>
                      <a:cubicBezTo>
                        <a:pt x="19885" y="3106"/>
                        <a:pt x="20694" y="5019"/>
                        <a:pt x="20321" y="6874"/>
                      </a:cubicBezTo>
                      <a:cubicBezTo>
                        <a:pt x="20289" y="7030"/>
                        <a:pt x="20250" y="7182"/>
                        <a:pt x="20203" y="7331"/>
                      </a:cubicBezTo>
                      <a:cubicBezTo>
                        <a:pt x="21303" y="9264"/>
                        <a:pt x="21034" y="12033"/>
                        <a:pt x="19601" y="13518"/>
                      </a:cubicBezTo>
                      <a:cubicBezTo>
                        <a:pt x="19155" y="13980"/>
                        <a:pt x="18629" y="14279"/>
                        <a:pt x="18072" y="14386"/>
                      </a:cubicBezTo>
                      <a:cubicBezTo>
                        <a:pt x="18060" y="16465"/>
                        <a:pt x="16800" y="18137"/>
                        <a:pt x="15258" y="18121"/>
                      </a:cubicBezTo>
                      <a:cubicBezTo>
                        <a:pt x="14743" y="18115"/>
                        <a:pt x="14238" y="17917"/>
                        <a:pt x="13801" y="17550"/>
                      </a:cubicBezTo>
                      <a:cubicBezTo>
                        <a:pt x="13280" y="19881"/>
                        <a:pt x="11460" y="21198"/>
                        <a:pt x="9738" y="20492"/>
                      </a:cubicBezTo>
                      <a:cubicBezTo>
                        <a:pt x="9016" y="20196"/>
                        <a:pt x="8392" y="19571"/>
                        <a:pt x="7973" y="18722"/>
                      </a:cubicBezTo>
                      <a:cubicBezTo>
                        <a:pt x="6209" y="20158"/>
                        <a:pt x="3920" y="19386"/>
                        <a:pt x="2859" y="16998"/>
                      </a:cubicBezTo>
                      <a:cubicBezTo>
                        <a:pt x="2846" y="16968"/>
                        <a:pt x="2833" y="16937"/>
                        <a:pt x="2820" y="16907"/>
                      </a:cubicBezTo>
                      <a:cubicBezTo>
                        <a:pt x="1666" y="17089"/>
                        <a:pt x="620" y="15978"/>
                        <a:pt x="485" y="14424"/>
                      </a:cubicBezTo>
                      <a:cubicBezTo>
                        <a:pt x="412" y="13596"/>
                        <a:pt x="615" y="12767"/>
                        <a:pt x="1038" y="12159"/>
                      </a:cubicBezTo>
                      <a:cubicBezTo>
                        <a:pt x="39" y="11365"/>
                        <a:pt x="-297" y="9622"/>
                        <a:pt x="288" y="8266"/>
                      </a:cubicBezTo>
                      <a:cubicBezTo>
                        <a:pt x="626" y="7484"/>
                        <a:pt x="1218" y="6967"/>
                        <a:pt x="1883" y="6874"/>
                      </a:cubicBezTo>
                      <a:close/>
                      <a:moveTo>
                        <a:pt x="1901" y="6809"/>
                      </a:moveTo>
                    </a:path>
                  </a:pathLst>
                </a:custGeom>
                <a:gradFill rotWithShape="0">
                  <a:gsLst>
                    <a:gs pos="0">
                      <a:srgbClr val="3A7BCA"/>
                    </a:gs>
                    <a:gs pos="20001">
                      <a:srgbClr val="3C7BC6"/>
                    </a:gs>
                    <a:gs pos="100000">
                      <a:srgbClr val="2E5D97"/>
                    </a:gs>
                  </a:gsLst>
                  <a:lin ang="5400000" scaled="1"/>
                </a:gradFill>
                <a:ln w="9525" cap="flat">
                  <a:solidFill>
                    <a:srgbClr val="4A7DBB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38100" dist="23000" dir="5400000" algn="ctr" rotWithShape="0">
                    <a:schemeClr val="bg2">
                      <a:alpha val="34999"/>
                    </a:schemeClr>
                  </a:outerShdw>
                </a:effectLst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AutoShape 41"/>
                <p:cNvSpPr>
                  <a:spLocks/>
                </p:cNvSpPr>
                <p:nvPr/>
              </p:nvSpPr>
              <p:spPr bwMode="auto">
                <a:xfrm>
                  <a:off x="52" y="26"/>
                  <a:ext cx="946" cy="439"/>
                </a:xfrm>
                <a:custGeom>
                  <a:avLst/>
                  <a:gdLst>
                    <a:gd name="T0" fmla="*/ 473 w 21600"/>
                    <a:gd name="T1" fmla="*/ 220 h 21600"/>
                    <a:gd name="T2" fmla="*/ 0 60000 65536"/>
                    <a:gd name="T3" fmla="*/ 0 w 21600"/>
                    <a:gd name="T4" fmla="*/ 0 h 21600"/>
                    <a:gd name="T5" fmla="*/ 21600 w 21600"/>
                    <a:gd name="T6" fmla="*/ 21600 h 21600"/>
                  </a:gdLst>
                  <a:ahLst/>
                  <a:cxnLst>
                    <a:cxn ang="T2">
                      <a:pos x="T0" y="T1"/>
                    </a:cxn>
                  </a:cxnLst>
                  <a:rect l="T3" t="T4" r="T5" b="T6"/>
                  <a:pathLst>
                    <a:path w="21600" h="21600">
                      <a:moveTo>
                        <a:pt x="1380" y="14010"/>
                      </a:moveTo>
                      <a:cubicBezTo>
                        <a:pt x="899" y="14066"/>
                        <a:pt x="417" y="13902"/>
                        <a:pt x="0" y="13542"/>
                      </a:cubicBezTo>
                      <a:moveTo>
                        <a:pt x="2598" y="19137"/>
                      </a:moveTo>
                      <a:cubicBezTo>
                        <a:pt x="2405" y="19250"/>
                        <a:pt x="2202" y="19325"/>
                        <a:pt x="1994" y="19361"/>
                      </a:cubicBezTo>
                      <a:moveTo>
                        <a:pt x="7802" y="21600"/>
                      </a:moveTo>
                      <a:cubicBezTo>
                        <a:pt x="7657" y="21279"/>
                        <a:pt x="7535" y="20936"/>
                        <a:pt x="7438" y="20577"/>
                      </a:cubicBezTo>
                      <a:moveTo>
                        <a:pt x="14532" y="19050"/>
                      </a:moveTo>
                      <a:cubicBezTo>
                        <a:pt x="14510" y="19430"/>
                        <a:pt x="14462" y="19806"/>
                        <a:pt x="14386" y="20172"/>
                      </a:cubicBezTo>
                      <a:moveTo>
                        <a:pt x="17421" y="12116"/>
                      </a:moveTo>
                      <a:cubicBezTo>
                        <a:pt x="18513" y="12896"/>
                        <a:pt x="19202" y="14528"/>
                        <a:pt x="19193" y="16310"/>
                      </a:cubicBezTo>
                      <a:moveTo>
                        <a:pt x="21600" y="7649"/>
                      </a:moveTo>
                      <a:cubicBezTo>
                        <a:pt x="21423" y="8256"/>
                        <a:pt x="21153" y="8794"/>
                        <a:pt x="20811" y="9222"/>
                      </a:cubicBezTo>
                      <a:moveTo>
                        <a:pt x="19707" y="1814"/>
                      </a:moveTo>
                      <a:cubicBezTo>
                        <a:pt x="19737" y="2059"/>
                        <a:pt x="19751" y="2307"/>
                        <a:pt x="19749" y="2556"/>
                      </a:cubicBezTo>
                      <a:moveTo>
                        <a:pt x="14668" y="947"/>
                      </a:moveTo>
                      <a:cubicBezTo>
                        <a:pt x="14771" y="605"/>
                        <a:pt x="14907" y="286"/>
                        <a:pt x="15073" y="0"/>
                      </a:cubicBezTo>
                      <a:moveTo>
                        <a:pt x="10888" y="1399"/>
                      </a:moveTo>
                      <a:cubicBezTo>
                        <a:pt x="10930" y="1115"/>
                        <a:pt x="10996" y="841"/>
                        <a:pt x="11084" y="582"/>
                      </a:cubicBezTo>
                      <a:moveTo>
                        <a:pt x="6452" y="1676"/>
                      </a:moveTo>
                      <a:cubicBezTo>
                        <a:pt x="6709" y="1897"/>
                        <a:pt x="6947" y="2163"/>
                        <a:pt x="7160" y="2469"/>
                      </a:cubicBezTo>
                      <a:moveTo>
                        <a:pt x="1072" y="7905"/>
                      </a:moveTo>
                      <a:cubicBezTo>
                        <a:pt x="1016" y="7632"/>
                        <a:pt x="974" y="7353"/>
                        <a:pt x="948" y="7071"/>
                      </a:cubicBezTo>
                    </a:path>
                  </a:pathLst>
                </a:custGeom>
                <a:noFill/>
                <a:ln w="9525">
                  <a:solidFill>
                    <a:srgbClr val="4A7DBB"/>
                  </a:solidFill>
                  <a:round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Rectangle 42"/>
                <p:cNvSpPr>
                  <a:spLocks/>
                </p:cNvSpPr>
                <p:nvPr/>
              </p:nvSpPr>
              <p:spPr bwMode="auto">
                <a:xfrm>
                  <a:off x="143" y="132"/>
                  <a:ext cx="672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38100" tIns="38100" rIns="38100" bIns="38100" anchor="ctr">
                  <a:prstTxWarp prst="textNoShape">
                    <a:avLst/>
                  </a:prstTxWarp>
                </a:bodyPr>
                <a:lstStyle/>
                <a:p>
                  <a:r>
                    <a:rPr lang="en-US" sz="1800">
                      <a:solidFill>
                        <a:srgbClr val="FFFFFF"/>
                      </a:solidFill>
                      <a:latin typeface="Calibri" charset="0"/>
                      <a:ea typeface="Calibri" charset="0"/>
                      <a:cs typeface="Calibri" charset="0"/>
                      <a:sym typeface="Calibri" charset="0"/>
                    </a:rPr>
                    <a:t>Broker(s)</a:t>
                  </a:r>
                </a:p>
              </p:txBody>
            </p:sp>
          </p:grpSp>
          <p:sp>
            <p:nvSpPr>
              <p:cNvPr id="40" name="AutoShape 44"/>
              <p:cNvSpPr>
                <a:spLocks/>
              </p:cNvSpPr>
              <p:nvPr/>
            </p:nvSpPr>
            <p:spPr bwMode="auto">
              <a:xfrm rot="-5400000">
                <a:off x="36" y="1115"/>
                <a:ext cx="656" cy="728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10800" y="0"/>
                      <a:pt x="21600" y="10800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79646"/>
                </a:solidFill>
                <a:prstDash val="solid"/>
                <a:round/>
                <a:headEnd type="none" w="med" len="med"/>
                <a:tailEnd type="arrow" w="sm" len="sm"/>
              </a:ln>
              <a:effectLst>
                <a:outerShdw blurRad="38100" dist="19999" dir="5400000" algn="ctr" rotWithShape="0">
                  <a:schemeClr val="bg2">
                    <a:alpha val="37999"/>
                  </a:scheme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AutoShape 45"/>
              <p:cNvSpPr>
                <a:spLocks/>
              </p:cNvSpPr>
              <p:nvPr/>
            </p:nvSpPr>
            <p:spPr bwMode="auto">
              <a:xfrm rot="-5400000">
                <a:off x="628" y="1298"/>
                <a:ext cx="679" cy="362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5400" y="0"/>
                      <a:pt x="10800" y="5400"/>
                      <a:pt x="10800" y="10800"/>
                    </a:cubicBezTo>
                    <a:cubicBezTo>
                      <a:pt x="10800" y="16200"/>
                      <a:pt x="16200" y="21600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79646"/>
                </a:solidFill>
                <a:prstDash val="solid"/>
                <a:round/>
                <a:headEnd type="none" w="med" len="med"/>
                <a:tailEnd type="arrow" w="sm" len="sm"/>
              </a:ln>
              <a:effectLst>
                <a:outerShdw blurRad="38100" dist="19999" dir="5400000" algn="ctr" rotWithShape="0">
                  <a:schemeClr val="bg2">
                    <a:alpha val="37999"/>
                  </a:scheme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AutoShape 46"/>
              <p:cNvSpPr>
                <a:spLocks/>
              </p:cNvSpPr>
              <p:nvPr/>
            </p:nvSpPr>
            <p:spPr bwMode="auto">
              <a:xfrm rot="5400000" flipH="1">
                <a:off x="1253" y="1161"/>
                <a:ext cx="782" cy="486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5400" y="0"/>
                      <a:pt x="10800" y="5400"/>
                      <a:pt x="10800" y="10800"/>
                    </a:cubicBezTo>
                    <a:cubicBezTo>
                      <a:pt x="10800" y="16200"/>
                      <a:pt x="16200" y="21600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79646"/>
                </a:solidFill>
                <a:prstDash val="solid"/>
                <a:round/>
                <a:headEnd type="none" w="med" len="med"/>
                <a:tailEnd type="arrow" w="sm" len="sm"/>
              </a:ln>
              <a:effectLst>
                <a:outerShdw blurRad="38100" dist="19999" dir="5400000" algn="ctr" rotWithShape="0">
                  <a:schemeClr val="bg2">
                    <a:alpha val="37999"/>
                  </a:scheme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AutoShape 47"/>
              <p:cNvSpPr>
                <a:spLocks/>
              </p:cNvSpPr>
              <p:nvPr/>
            </p:nvSpPr>
            <p:spPr bwMode="auto">
              <a:xfrm rot="5400000">
                <a:off x="890" y="259"/>
                <a:ext cx="653" cy="135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5400" y="0"/>
                      <a:pt x="10800" y="5400"/>
                      <a:pt x="10800" y="10800"/>
                    </a:cubicBezTo>
                    <a:cubicBezTo>
                      <a:pt x="10800" y="16200"/>
                      <a:pt x="16200" y="21600"/>
                      <a:pt x="21600" y="21600"/>
                    </a:cubicBezTo>
                  </a:path>
                </a:pathLst>
              </a:custGeom>
              <a:noFill/>
              <a:ln w="25400" cap="flat">
                <a:solidFill>
                  <a:srgbClr val="F79646"/>
                </a:solidFill>
                <a:prstDash val="solid"/>
                <a:round/>
                <a:headEnd type="none" w="med" len="med"/>
                <a:tailEnd type="arrow" w="sm" len="sm"/>
              </a:ln>
              <a:effectLst>
                <a:outerShdw blurRad="38100" dist="19999" dir="5400000" algn="ctr" rotWithShape="0">
                  <a:schemeClr val="bg2">
                    <a:alpha val="37999"/>
                  </a:schemeClr>
                </a:outerShdw>
              </a:effectLst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8" name="AutoShape 49"/>
            <p:cNvSpPr>
              <a:spLocks/>
            </p:cNvSpPr>
            <p:nvPr/>
          </p:nvSpPr>
          <p:spPr bwMode="auto">
            <a:xfrm flipH="1">
              <a:off x="1632" y="842"/>
              <a:ext cx="884" cy="118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400" y="0"/>
                    <a:pt x="10800" y="5400"/>
                    <a:pt x="10800" y="10800"/>
                  </a:cubicBezTo>
                  <a:cubicBezTo>
                    <a:pt x="10800" y="16200"/>
                    <a:pt x="16200" y="21600"/>
                    <a:pt x="21600" y="21600"/>
                  </a:cubicBezTo>
                </a:path>
              </a:pathLst>
            </a:custGeom>
            <a:noFill/>
            <a:ln w="25400" cap="flat">
              <a:solidFill>
                <a:srgbClr val="F79646"/>
              </a:solidFill>
              <a:prstDash val="solid"/>
              <a:round/>
              <a:headEnd type="none" w="med" len="med"/>
              <a:tailEnd type="arrow" w="sm" len="sm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304800" y="1076325"/>
            <a:ext cx="12821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Stolen from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Fabrizio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" name="Text Placeholder 2"/>
          <p:cNvSpPr txBox="1">
            <a:spLocks/>
          </p:cNvSpPr>
          <p:nvPr/>
        </p:nvSpPr>
        <p:spPr>
          <a:xfrm>
            <a:off x="356065" y="5631232"/>
            <a:ext cx="8367312" cy="685064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Propagates “Lost File” events to catalogues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for now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514600"/>
            <a:ext cx="8229600" cy="914400"/>
          </a:xfrm>
        </p:spPr>
        <p:txBody>
          <a:bodyPr/>
          <a:lstStyle/>
          <a:p>
            <a:r>
              <a:rPr lang="en-US" dirty="0" smtClean="0"/>
              <a:t>Is a sufficient solution for now</a:t>
            </a:r>
          </a:p>
          <a:p>
            <a:r>
              <a:rPr lang="en-US" dirty="0" smtClean="0"/>
              <a:t>But there might be better ones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098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3610532" y="2743835"/>
            <a:ext cx="3962400" cy="3275965"/>
          </a:xfrm>
          <a:prstGeom prst="cloud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0000" dist="124587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pic>
        <p:nvPicPr>
          <p:cNvPr id="8" name="Picture 7" descr="google-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222" y="4296543"/>
            <a:ext cx="681536" cy="5732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141551" y="3362700"/>
            <a:ext cx="2044642" cy="3460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417" tIns="31208" rIns="62417" bIns="31208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66726" y="3379816"/>
            <a:ext cx="441995" cy="278469"/>
          </a:xfrm>
          <a:prstGeom prst="rect">
            <a:avLst/>
          </a:prstGeom>
          <a:noFill/>
        </p:spPr>
        <p:txBody>
          <a:bodyPr wrap="none" lIns="62417" tIns="31208" rIns="62417" bIns="31208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>
                <a:effectLst>
                  <a:glow rad="101600">
                    <a:schemeClr val="bg1"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rPr>
              <a:t>LFC</a:t>
            </a:r>
            <a:endParaRPr lang="en-US" sz="1400" dirty="0">
              <a:effectLst>
                <a:glow rad="101600">
                  <a:schemeClr val="bg1">
                    <a:alpha val="75000"/>
                  </a:schemeClr>
                </a:glow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  <a:latin typeface="Century Gothic"/>
            </a:endParaRPr>
          </a:p>
        </p:txBody>
      </p:sp>
      <p:grpSp>
        <p:nvGrpSpPr>
          <p:cNvPr id="11" name="Group 31"/>
          <p:cNvGrpSpPr/>
          <p:nvPr/>
        </p:nvGrpSpPr>
        <p:grpSpPr>
          <a:xfrm>
            <a:off x="4884375" y="4074041"/>
            <a:ext cx="2084243" cy="346054"/>
            <a:chOff x="3373888" y="4891945"/>
            <a:chExt cx="3052438" cy="507108"/>
          </a:xfrm>
        </p:grpSpPr>
        <p:sp>
          <p:nvSpPr>
            <p:cNvPr id="12" name="Rectangle 11"/>
            <p:cNvSpPr/>
            <p:nvPr/>
          </p:nvSpPr>
          <p:spPr>
            <a:xfrm>
              <a:off x="3373888" y="4891945"/>
              <a:ext cx="3052438" cy="5071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36486" y="4891945"/>
              <a:ext cx="2374454" cy="451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effectLst>
                    <a:glow rad="101600">
                      <a:schemeClr val="bg1">
                        <a:alpha val="75000"/>
                      </a:schemeClr>
                    </a:glow>
                    <a:outerShdw blurRad="50800" dist="38100" dir="2700000" algn="tl" rotWithShape="0">
                      <a:schemeClr val="bg1">
                        <a:alpha val="43000"/>
                      </a:schemeClr>
                    </a:outerShdw>
                  </a:effectLst>
                  <a:latin typeface="Century Gothic"/>
                </a:rPr>
                <a:t>storage element</a:t>
              </a:r>
              <a:endParaRPr lang="en-US" sz="1400" dirty="0">
                <a:effectLst>
                  <a:glow rad="101600">
                    <a:schemeClr val="bg1"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</p:grpSp>
      <p:grpSp>
        <p:nvGrpSpPr>
          <p:cNvPr id="14" name="Group 32"/>
          <p:cNvGrpSpPr/>
          <p:nvPr/>
        </p:nvGrpSpPr>
        <p:grpSpPr>
          <a:xfrm>
            <a:off x="4893046" y="4566976"/>
            <a:ext cx="2084243" cy="346054"/>
            <a:chOff x="3373888" y="4891945"/>
            <a:chExt cx="3052438" cy="507108"/>
          </a:xfrm>
        </p:grpSpPr>
        <p:sp>
          <p:nvSpPr>
            <p:cNvPr id="15" name="Rectangle 14"/>
            <p:cNvSpPr/>
            <p:nvPr/>
          </p:nvSpPr>
          <p:spPr>
            <a:xfrm>
              <a:off x="3373888" y="4891945"/>
              <a:ext cx="3052438" cy="5071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36486" y="4891945"/>
              <a:ext cx="2374454" cy="451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effectLst>
                    <a:glow rad="101600">
                      <a:schemeClr val="bg1">
                        <a:alpha val="75000"/>
                      </a:schemeClr>
                    </a:glow>
                    <a:outerShdw blurRad="50800" dist="38100" dir="2700000" algn="tl" rotWithShape="0">
                      <a:schemeClr val="bg1">
                        <a:alpha val="43000"/>
                      </a:schemeClr>
                    </a:outerShdw>
                  </a:effectLst>
                  <a:latin typeface="Century Gothic"/>
                </a:rPr>
                <a:t>storage element</a:t>
              </a:r>
              <a:endParaRPr lang="en-US" sz="1400" dirty="0">
                <a:effectLst>
                  <a:glow rad="101600">
                    <a:schemeClr val="bg1"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</p:grpSp>
      <p:grpSp>
        <p:nvGrpSpPr>
          <p:cNvPr id="17" name="Group 35"/>
          <p:cNvGrpSpPr/>
          <p:nvPr/>
        </p:nvGrpSpPr>
        <p:grpSpPr>
          <a:xfrm>
            <a:off x="4901718" y="5051695"/>
            <a:ext cx="2084243" cy="346054"/>
            <a:chOff x="3373888" y="4891945"/>
            <a:chExt cx="3052438" cy="507108"/>
          </a:xfrm>
        </p:grpSpPr>
        <p:sp>
          <p:nvSpPr>
            <p:cNvPr id="18" name="Rectangle 17"/>
            <p:cNvSpPr/>
            <p:nvPr/>
          </p:nvSpPr>
          <p:spPr>
            <a:xfrm>
              <a:off x="3373888" y="4891945"/>
              <a:ext cx="3052438" cy="5071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36486" y="4891945"/>
              <a:ext cx="2374454" cy="451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effectLst>
                    <a:glow rad="101600">
                      <a:schemeClr val="bg1">
                        <a:alpha val="75000"/>
                      </a:schemeClr>
                    </a:glow>
                    <a:outerShdw blurRad="50800" dist="38100" dir="2700000" algn="tl" rotWithShape="0">
                      <a:schemeClr val="bg1">
                        <a:alpha val="43000"/>
                      </a:schemeClr>
                    </a:outerShdw>
                  </a:effectLst>
                  <a:latin typeface="Century Gothic"/>
                </a:rPr>
                <a:t>storage element</a:t>
              </a:r>
              <a:endParaRPr lang="en-US" sz="1400" dirty="0">
                <a:effectLst>
                  <a:glow rad="101600">
                    <a:schemeClr val="bg1"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endParaRPr>
            </a:p>
          </p:txBody>
        </p:sp>
      </p:grpSp>
      <p:pic>
        <p:nvPicPr>
          <p:cNvPr id="20" name="Picture 19" descr="firefox_bite_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296" y="3674770"/>
            <a:ext cx="663387" cy="641192"/>
          </a:xfrm>
          <a:prstGeom prst="rect">
            <a:avLst/>
          </a:prstGeom>
        </p:spPr>
      </p:pic>
      <p:pic>
        <p:nvPicPr>
          <p:cNvPr id="21" name="Picture 20" descr="rootdrawing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9820" y="4878027"/>
            <a:ext cx="654340" cy="85938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561304" y="5202467"/>
            <a:ext cx="613366" cy="278469"/>
          </a:xfrm>
          <a:prstGeom prst="rect">
            <a:avLst/>
          </a:prstGeom>
          <a:noFill/>
        </p:spPr>
        <p:txBody>
          <a:bodyPr wrap="none" lIns="62417" tIns="31208" rIns="62417" bIns="31208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38100">
                    <a:schemeClr val="accent2">
                      <a:lumMod val="60000"/>
                      <a:lumOff val="40000"/>
                      <a:alpha val="75000"/>
                    </a:schemeClr>
                  </a:glow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  <a:latin typeface="Century Gothic"/>
              </a:rPr>
              <a:t>ROOT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glow rad="38100">
                  <a:schemeClr val="accent2">
                    <a:lumMod val="60000"/>
                    <a:lumOff val="40000"/>
                    <a:alpha val="75000"/>
                  </a:schemeClr>
                </a:glow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  <a:latin typeface="Century Gothic"/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2216429" y="3579437"/>
            <a:ext cx="329525" cy="2331308"/>
          </a:xfrm>
          <a:prstGeom prst="rightBrace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26410" y="3735435"/>
            <a:ext cx="1162010" cy="8839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Left Arrow 24"/>
          <p:cNvSpPr/>
          <p:nvPr/>
        </p:nvSpPr>
        <p:spPr>
          <a:xfrm>
            <a:off x="3335081" y="4584760"/>
            <a:ext cx="1214041" cy="32066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264197" y="4454761"/>
            <a:ext cx="1105571" cy="555468"/>
          </a:xfrm>
          <a:prstGeom prst="rect">
            <a:avLst/>
          </a:prstGeom>
          <a:noFill/>
        </p:spPr>
        <p:txBody>
          <a:bodyPr wrap="square" lIns="62417" tIns="31208" rIns="62417" bIns="31208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BlairMdITC TT Medium"/>
              </a:rPr>
              <a:t>Web</a:t>
            </a:r>
          </a:p>
          <a:p>
            <a:pPr algn="ctr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BlairMdITC TT Medium"/>
              </a:rPr>
              <a:t>DAV</a:t>
            </a:r>
          </a:p>
        </p:txBody>
      </p:sp>
      <p:sp>
        <p:nvSpPr>
          <p:cNvPr id="27" name="Right Brace 26"/>
          <p:cNvSpPr/>
          <p:nvPr/>
        </p:nvSpPr>
        <p:spPr>
          <a:xfrm rot="10800000">
            <a:off x="3040243" y="4420095"/>
            <a:ext cx="329525" cy="649993"/>
          </a:xfrm>
          <a:prstGeom prst="rightBrace">
            <a:avLst/>
          </a:prstGeom>
          <a:ln>
            <a:tailEnd type="non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lIns="62417" tIns="31208" rIns="62417" bIns="31208" rtlCol="0" anchor="ctr"/>
          <a:lstStyle/>
          <a:p>
            <a:pPr algn="ctr"/>
            <a:endParaRPr lang="en-US"/>
          </a:p>
        </p:txBody>
      </p:sp>
      <p:sp>
        <p:nvSpPr>
          <p:cNvPr id="28" name="Content Placeholder 1"/>
          <p:cNvSpPr txBox="1">
            <a:spLocks/>
          </p:cNvSpPr>
          <p:nvPr/>
        </p:nvSpPr>
        <p:spPr>
          <a:xfrm>
            <a:off x="170662" y="762000"/>
            <a:ext cx="8635516" cy="5730875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Provide transparent access to data through catalogues, using standard protocols :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http(s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),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WebDAV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683720" lvl="1" indent="-457200" defTabSz="453040">
              <a:spcBef>
                <a:spcPct val="20000"/>
              </a:spcBef>
              <a:buFont typeface="Wingdings" charset="2"/>
              <a:buChar char="ü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Redirection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from catalogues to the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final data source doesn’t require intermediate steps by the user but is part of the protocol.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253139" lvl="3" indent="-342900" defTabSz="453040">
              <a:spcBef>
                <a:spcPct val="20000"/>
              </a:spcBef>
              <a:buFont typeface="Arial"/>
              <a:buChar char="•"/>
            </a:pPr>
            <a:endParaRPr kumimoji="0" lang="en-US" b="0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76400" y="76200"/>
            <a:ext cx="8229600" cy="1143000"/>
          </a:xfrm>
        </p:spPr>
        <p:txBody>
          <a:bodyPr/>
          <a:lstStyle/>
          <a:p>
            <a:r>
              <a:rPr lang="en-US" dirty="0" smtClean="0"/>
              <a:t>How does it work</a:t>
            </a:r>
            <a:endParaRPr lang="en-US" dirty="0"/>
          </a:p>
        </p:txBody>
      </p:sp>
      <p:pic>
        <p:nvPicPr>
          <p:cNvPr id="4" name="Picture 3" descr="google-logo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96865"/>
            <a:ext cx="999376" cy="840641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276300" y="1523264"/>
            <a:ext cx="1192600" cy="1143000"/>
            <a:chOff x="2057400" y="1257300"/>
            <a:chExt cx="1192600" cy="1143000"/>
          </a:xfrm>
        </p:grpSpPr>
        <p:sp>
          <p:nvSpPr>
            <p:cNvPr id="6" name="Internal Storage 5"/>
            <p:cNvSpPr/>
            <p:nvPr/>
          </p:nvSpPr>
          <p:spPr>
            <a:xfrm>
              <a:off x="2057400" y="1257300"/>
              <a:ext cx="1066800" cy="1143000"/>
            </a:xfrm>
            <a:prstGeom prst="flowChartInternalStorage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1524000"/>
              <a:ext cx="104020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LFC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 rot="5400000">
            <a:off x="-1546994" y="3869506"/>
            <a:ext cx="4464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38200" y="1939865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38200" y="2323248"/>
            <a:ext cx="1295400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1"/>
          <p:cNvSpPr txBox="1">
            <a:spLocks/>
          </p:cNvSpPr>
          <p:nvPr/>
        </p:nvSpPr>
        <p:spPr>
          <a:xfrm>
            <a:off x="1066800" y="1333558"/>
            <a:ext cx="1676400" cy="723842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‘dir’ request</a:t>
            </a: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Or GET LFN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990600" y="1981200"/>
            <a:ext cx="1514300" cy="8374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File list or</a:t>
            </a:r>
          </a:p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SURL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3" name="Magnetic Disk 12"/>
          <p:cNvSpPr/>
          <p:nvPr/>
        </p:nvSpPr>
        <p:spPr>
          <a:xfrm>
            <a:off x="2209800" y="3028978"/>
            <a:ext cx="1530003" cy="3327371"/>
          </a:xfrm>
          <a:prstGeom prst="flowChartMagneticDisk">
            <a:avLst/>
          </a:prstGeom>
          <a:gradFill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75097" y="4245014"/>
            <a:ext cx="76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rPr>
              <a:t>SE</a:t>
            </a:r>
            <a:endParaRPr lang="en-US" sz="3000" dirty="0">
              <a:solidFill>
                <a:schemeClr val="tx2">
                  <a:lumMod val="75000"/>
                </a:schemeClr>
              </a:solidFill>
              <a:effectLst>
                <a:glow rad="101600">
                  <a:schemeClr val="tx2">
                    <a:lumMod val="40000"/>
                    <a:lumOff val="60000"/>
                    <a:alpha val="75000"/>
                  </a:schemeClr>
                </a:glow>
              </a:effectLst>
              <a:latin typeface="Apple Chancery"/>
            </a:endParaRPr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762000" y="2666264"/>
            <a:ext cx="1219200" cy="342164"/>
          </a:xfrm>
          <a:prstGeom prst="rect">
            <a:avLst/>
          </a:prstGeom>
        </p:spPr>
        <p:txBody>
          <a:bodyPr lIns="45303" tIns="22652" rIns="45303" bIns="22652">
            <a:norm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solidFill>
                  <a:srgbClr val="FF0000"/>
                </a:solidFill>
                <a:cs typeface="Arial" pitchFamily="34" charset="0"/>
              </a:rPr>
              <a:t>User Clicks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85800" y="3276600"/>
            <a:ext cx="3133900" cy="1522412"/>
            <a:chOff x="685800" y="3276600"/>
            <a:chExt cx="3133900" cy="1522412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685800" y="3579812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ontent Placeholder 1"/>
            <p:cNvSpPr txBox="1">
              <a:spLocks/>
            </p:cNvSpPr>
            <p:nvPr/>
          </p:nvSpPr>
          <p:spPr>
            <a:xfrm>
              <a:off x="685800" y="3276600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77500" lnSpcReduction="200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Request SURL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685800" y="4456848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ontent Placeholder 1"/>
            <p:cNvSpPr txBox="1">
              <a:spLocks/>
            </p:cNvSpPr>
            <p:nvPr/>
          </p:nvSpPr>
          <p:spPr>
            <a:xfrm>
              <a:off x="685800" y="41536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Return TURL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21" name="U-Turn Arrow 20"/>
            <p:cNvSpPr/>
            <p:nvPr/>
          </p:nvSpPr>
          <p:spPr>
            <a:xfrm rot="5400000">
              <a:off x="848175" y="3591375"/>
              <a:ext cx="513450" cy="685800"/>
            </a:xfrm>
            <a:prstGeom prst="uturnArrow">
              <a:avLst>
                <a:gd name="adj1" fmla="val 11650"/>
                <a:gd name="adj2" fmla="val 17491"/>
                <a:gd name="adj3" fmla="val 28338"/>
                <a:gd name="adj4" fmla="val 38744"/>
                <a:gd name="adj5" fmla="val 75000"/>
              </a:avLst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Content Placeholder 1"/>
            <p:cNvSpPr txBox="1">
              <a:spLocks/>
            </p:cNvSpPr>
            <p:nvPr/>
          </p:nvSpPr>
          <p:spPr>
            <a:xfrm>
              <a:off x="838200" y="3734594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rgbClr val="FF0000"/>
                  </a:solidFill>
                  <a:cs typeface="Arial" pitchFamily="34" charset="0"/>
                </a:rPr>
                <a:t>Quick   Hack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352499" y="3754486"/>
              <a:ext cx="1387303" cy="323744"/>
            </a:xfrm>
            <a:prstGeom prst="roundRect">
              <a:avLst>
                <a:gd name="adj" fmla="val 3458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Content Placeholder 1"/>
            <p:cNvSpPr txBox="1">
              <a:spLocks/>
            </p:cNvSpPr>
            <p:nvPr/>
          </p:nvSpPr>
          <p:spPr>
            <a:xfrm>
              <a:off x="2286000" y="3772636"/>
              <a:ext cx="15337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noProof="0" dirty="0" smtClean="0">
                  <a:solidFill>
                    <a:srgbClr val="FFFF00"/>
                  </a:solidFill>
                  <a:cs typeface="Arial" pitchFamily="34" charset="0"/>
                </a:rPr>
                <a:t>Mapping Service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25" name="Right Brace 24"/>
            <p:cNvSpPr/>
            <p:nvPr/>
          </p:nvSpPr>
          <p:spPr>
            <a:xfrm>
              <a:off x="1828800" y="3276600"/>
              <a:ext cx="457200" cy="1353654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Content Placeholder 1"/>
            <p:cNvSpPr txBox="1">
              <a:spLocks/>
            </p:cNvSpPr>
            <p:nvPr/>
          </p:nvSpPr>
          <p:spPr>
            <a:xfrm>
              <a:off x="685800" y="4456848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noProof="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Redirect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5800" y="4839436"/>
            <a:ext cx="2438400" cy="723164"/>
            <a:chOff x="685800" y="4839436"/>
            <a:chExt cx="2438400" cy="723164"/>
          </a:xfrm>
        </p:grpSpPr>
        <p:sp>
          <p:nvSpPr>
            <p:cNvPr id="28" name="Rounded Rectangle 27"/>
            <p:cNvSpPr/>
            <p:nvPr/>
          </p:nvSpPr>
          <p:spPr>
            <a:xfrm>
              <a:off x="2057400" y="5029200"/>
              <a:ext cx="1066800" cy="322950"/>
            </a:xfrm>
            <a:prstGeom prst="roundRect">
              <a:avLst>
                <a:gd name="adj" fmla="val 3458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Content Placeholder 1"/>
            <p:cNvSpPr txBox="1">
              <a:spLocks/>
            </p:cNvSpPr>
            <p:nvPr/>
          </p:nvSpPr>
          <p:spPr>
            <a:xfrm>
              <a:off x="2133600" y="5047350"/>
              <a:ext cx="9144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77500" lnSpcReduction="200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rgbClr val="FFFF00"/>
                  </a:solidFill>
                  <a:cs typeface="Arial" pitchFamily="34" charset="0"/>
                </a:rPr>
                <a:t>Head Node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685800" y="5103812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685800" y="5256212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ontent Placeholder 1"/>
            <p:cNvSpPr txBox="1">
              <a:spLocks/>
            </p:cNvSpPr>
            <p:nvPr/>
          </p:nvSpPr>
          <p:spPr>
            <a:xfrm>
              <a:off x="762000" y="48394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GET    TURL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33" name="Content Placeholder 1"/>
            <p:cNvSpPr txBox="1">
              <a:spLocks/>
            </p:cNvSpPr>
            <p:nvPr/>
          </p:nvSpPr>
          <p:spPr>
            <a:xfrm>
              <a:off x="685800" y="52204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noProof="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Redirect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85800" y="5449036"/>
            <a:ext cx="2438400" cy="799364"/>
            <a:chOff x="685800" y="5449036"/>
            <a:chExt cx="2438400" cy="799364"/>
          </a:xfrm>
        </p:grpSpPr>
        <p:sp>
          <p:nvSpPr>
            <p:cNvPr id="35" name="Content Placeholder 1"/>
            <p:cNvSpPr txBox="1">
              <a:spLocks/>
            </p:cNvSpPr>
            <p:nvPr/>
          </p:nvSpPr>
          <p:spPr>
            <a:xfrm>
              <a:off x="762000" y="54490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GET    TURL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057400" y="5638800"/>
              <a:ext cx="1066800" cy="322950"/>
            </a:xfrm>
            <a:prstGeom prst="roundRect">
              <a:avLst>
                <a:gd name="adj" fmla="val 3458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Content Placeholder 1"/>
            <p:cNvSpPr txBox="1">
              <a:spLocks/>
            </p:cNvSpPr>
            <p:nvPr/>
          </p:nvSpPr>
          <p:spPr>
            <a:xfrm>
              <a:off x="2133600" y="5656950"/>
              <a:ext cx="914400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85000" lnSpcReduction="100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rgbClr val="FFFF00"/>
                  </a:solidFill>
                  <a:cs typeface="Arial" pitchFamily="34" charset="0"/>
                </a:rPr>
                <a:t>Data Pool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685800" y="5715000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685800" y="5867400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ontent Placeholder 1"/>
            <p:cNvSpPr txBox="1">
              <a:spLocks/>
            </p:cNvSpPr>
            <p:nvPr/>
          </p:nvSpPr>
          <p:spPr>
            <a:xfrm>
              <a:off x="1066800" y="5906236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200" noProof="0" dirty="0" smtClean="0">
                  <a:solidFill>
                    <a:srgbClr val="FF0000"/>
                  </a:solidFill>
                  <a:cs typeface="Arial" pitchFamily="34" charset="0"/>
                </a:rPr>
                <a:t>DATA</a:t>
              </a:r>
              <a:endPara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sp>
        <p:nvSpPr>
          <p:cNvPr id="41" name="Content Placeholder 1"/>
          <p:cNvSpPr txBox="1">
            <a:spLocks/>
          </p:cNvSpPr>
          <p:nvPr/>
        </p:nvSpPr>
        <p:spPr>
          <a:xfrm>
            <a:off x="1600200" y="838200"/>
            <a:ext cx="2225503" cy="342164"/>
          </a:xfrm>
          <a:prstGeom prst="rect">
            <a:avLst/>
          </a:prstGeom>
        </p:spPr>
        <p:txBody>
          <a:bodyPr lIns="45303" tIns="22652" rIns="45303" bIns="22652">
            <a:noAutofit/>
          </a:bodyPr>
          <a:lstStyle/>
          <a:p>
            <a:pPr marL="169890" marR="0" lvl="0" indent="-169890" algn="l" defTabSz="4530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FILE FOUND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486400" y="1751748"/>
            <a:ext cx="2615041" cy="1143000"/>
            <a:chOff x="5486400" y="1751748"/>
            <a:chExt cx="2615041" cy="1143000"/>
          </a:xfrm>
        </p:grpSpPr>
        <p:grpSp>
          <p:nvGrpSpPr>
            <p:cNvPr id="43" name="Group 45"/>
            <p:cNvGrpSpPr/>
            <p:nvPr/>
          </p:nvGrpSpPr>
          <p:grpSpPr>
            <a:xfrm>
              <a:off x="6908841" y="1751748"/>
              <a:ext cx="1192600" cy="1143000"/>
              <a:chOff x="2057400" y="1257300"/>
              <a:chExt cx="1192600" cy="1143000"/>
            </a:xfrm>
          </p:grpSpPr>
          <p:sp>
            <p:nvSpPr>
              <p:cNvPr id="46" name="Internal Storage 45"/>
              <p:cNvSpPr/>
              <p:nvPr/>
            </p:nvSpPr>
            <p:spPr>
              <a:xfrm>
                <a:off x="2057400" y="1257300"/>
                <a:ext cx="1066800" cy="1143000"/>
              </a:xfrm>
              <a:prstGeom prst="flowChartInternalStorage">
                <a:avLst/>
              </a:prstGeom>
              <a:gradFill>
                <a:gsLst>
                  <a:gs pos="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</a:gra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209800" y="1524000"/>
                <a:ext cx="104020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dirty="0" smtClean="0">
                    <a:solidFill>
                      <a:schemeClr val="tx2">
                        <a:lumMod val="75000"/>
                      </a:schemeClr>
                    </a:solidFill>
                    <a:effectLst>
                      <a:glow rad="101600">
                        <a:schemeClr val="tx2">
                          <a:lumMod val="40000"/>
                          <a:lumOff val="60000"/>
                          <a:alpha val="75000"/>
                        </a:schemeClr>
                      </a:glow>
                    </a:effectLst>
                    <a:latin typeface="Apple Chancery"/>
                  </a:rPr>
                  <a:t>LFC</a:t>
                </a:r>
                <a:endParaRPr lang="en-US" sz="3000" dirty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endParaRPr>
              </a:p>
            </p:txBody>
          </p:sp>
        </p:grpSp>
        <p:cxnSp>
          <p:nvCxnSpPr>
            <p:cNvPr id="44" name="Straight Arrow Connector 43"/>
            <p:cNvCxnSpPr/>
            <p:nvPr/>
          </p:nvCxnSpPr>
          <p:spPr>
            <a:xfrm>
              <a:off x="5486400" y="2514600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Content Placeholder 1"/>
            <p:cNvSpPr txBox="1">
              <a:spLocks/>
            </p:cNvSpPr>
            <p:nvPr/>
          </p:nvSpPr>
          <p:spPr>
            <a:xfrm>
              <a:off x="5522916" y="2515336"/>
              <a:ext cx="1385925" cy="342164"/>
            </a:xfrm>
            <a:prstGeom prst="rect">
              <a:avLst/>
            </a:prstGeom>
          </p:spPr>
          <p:txBody>
            <a:bodyPr lIns="45303" tIns="22652" rIns="45303" bIns="22652">
              <a:normAutofit fontScale="92500"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Redirect SURL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477624" y="3352800"/>
            <a:ext cx="2751976" cy="1486636"/>
            <a:chOff x="5477624" y="3352800"/>
            <a:chExt cx="2751976" cy="1486636"/>
          </a:xfrm>
        </p:grpSpPr>
        <p:sp>
          <p:nvSpPr>
            <p:cNvPr id="49" name="Magnetic Disk 48"/>
            <p:cNvSpPr/>
            <p:nvPr/>
          </p:nvSpPr>
          <p:spPr>
            <a:xfrm>
              <a:off x="6897684" y="3374986"/>
              <a:ext cx="1331916" cy="968414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24725" y="3618764"/>
              <a:ext cx="10728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SE-1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5477624" y="3693259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5477624" y="4076642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Content Placeholder 1"/>
            <p:cNvSpPr txBox="1">
              <a:spLocks/>
            </p:cNvSpPr>
            <p:nvPr/>
          </p:nvSpPr>
          <p:spPr>
            <a:xfrm>
              <a:off x="5553824" y="3352800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get request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54" name="Content Placeholder 1"/>
            <p:cNvSpPr txBox="1">
              <a:spLocks/>
            </p:cNvSpPr>
            <p:nvPr/>
          </p:nvSpPr>
          <p:spPr>
            <a:xfrm>
              <a:off x="5553824" y="3773430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redirect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55" name="Content Placeholder 1"/>
            <p:cNvSpPr txBox="1">
              <a:spLocks/>
            </p:cNvSpPr>
            <p:nvPr/>
          </p:nvSpPr>
          <p:spPr>
            <a:xfrm>
              <a:off x="5624475" y="4153636"/>
              <a:ext cx="1538325" cy="685800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accent6">
                      <a:lumMod val="75000"/>
                    </a:schemeClr>
                  </a:solidFill>
                  <a:cs typeface="Arial" pitchFamily="34" charset="0"/>
                </a:rPr>
                <a:t>Instead of </a:t>
              </a:r>
            </a:p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File Not Found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477624" y="4990364"/>
            <a:ext cx="2751976" cy="1066800"/>
            <a:chOff x="5477624" y="4990364"/>
            <a:chExt cx="2751976" cy="1066800"/>
          </a:xfrm>
        </p:grpSpPr>
        <p:sp>
          <p:nvSpPr>
            <p:cNvPr id="57" name="Magnetic Disk 56"/>
            <p:cNvSpPr/>
            <p:nvPr/>
          </p:nvSpPr>
          <p:spPr>
            <a:xfrm>
              <a:off x="6897684" y="5012550"/>
              <a:ext cx="1331916" cy="968414"/>
            </a:xfrm>
            <a:prstGeom prst="flowChartMagneticDisk">
              <a:avLst/>
            </a:prstGeom>
            <a:gradFill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024725" y="5256328"/>
              <a:ext cx="112210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 smtClean="0">
                  <a:solidFill>
                    <a:schemeClr val="tx2">
                      <a:lumMod val="75000"/>
                    </a:schemeClr>
                  </a:solidFill>
                  <a:effectLst>
                    <a:glow rad="101600">
                      <a:schemeClr val="tx2">
                        <a:lumMod val="40000"/>
                        <a:lumOff val="60000"/>
                        <a:alpha val="75000"/>
                      </a:schemeClr>
                    </a:glow>
                  </a:effectLst>
                  <a:latin typeface="Apple Chancery"/>
                </a:rPr>
                <a:t>SE-2</a:t>
              </a:r>
              <a:endParaRPr lang="en-US" sz="30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tx2">
                      <a:lumMod val="40000"/>
                      <a:lumOff val="60000"/>
                      <a:alpha val="75000"/>
                    </a:schemeClr>
                  </a:glow>
                </a:effectLst>
                <a:latin typeface="Apple Chancery"/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5477624" y="5330823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5477624" y="5714206"/>
              <a:ext cx="1295400" cy="1588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ontent Placeholder 1"/>
            <p:cNvSpPr txBox="1">
              <a:spLocks/>
            </p:cNvSpPr>
            <p:nvPr/>
          </p:nvSpPr>
          <p:spPr>
            <a:xfrm>
              <a:off x="5553824" y="4990364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rm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1600" dirty="0" smtClean="0">
                  <a:solidFill>
                    <a:schemeClr val="tx2">
                      <a:lumMod val="75000"/>
                    </a:schemeClr>
                  </a:solidFill>
                  <a:cs typeface="Arial" pitchFamily="34" charset="0"/>
                </a:rPr>
                <a:t>get request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  <p:sp>
          <p:nvSpPr>
            <p:cNvPr id="62" name="Content Placeholder 1"/>
            <p:cNvSpPr txBox="1">
              <a:spLocks/>
            </p:cNvSpPr>
            <p:nvPr/>
          </p:nvSpPr>
          <p:spPr>
            <a:xfrm>
              <a:off x="5791200" y="5715000"/>
              <a:ext cx="1219200" cy="342164"/>
            </a:xfrm>
            <a:prstGeom prst="rect">
              <a:avLst/>
            </a:prstGeom>
          </p:spPr>
          <p:txBody>
            <a:bodyPr lIns="45303" tIns="22652" rIns="45303" bIns="22652">
              <a:no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200" noProof="0" dirty="0" smtClean="0">
                  <a:solidFill>
                    <a:srgbClr val="FF0000"/>
                  </a:solidFill>
                  <a:cs typeface="Arial" pitchFamily="34" charset="0"/>
                </a:rPr>
                <a:t>DATA</a:t>
              </a:r>
              <a:endPara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020424" y="797659"/>
            <a:ext cx="3666376" cy="5266541"/>
            <a:chOff x="5020424" y="797659"/>
            <a:chExt cx="3666376" cy="5266541"/>
          </a:xfrm>
        </p:grpSpPr>
        <p:grpSp>
          <p:nvGrpSpPr>
            <p:cNvPr id="64" name="Group 68"/>
            <p:cNvGrpSpPr/>
            <p:nvPr/>
          </p:nvGrpSpPr>
          <p:grpSpPr>
            <a:xfrm>
              <a:off x="5020424" y="797659"/>
              <a:ext cx="999376" cy="5266541"/>
              <a:chOff x="5020424" y="797659"/>
              <a:chExt cx="999376" cy="5266541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rot="5400000">
                <a:off x="3246418" y="3831406"/>
                <a:ext cx="4464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7" name="Picture 66" descr="google-logo.tiff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020424" y="797659"/>
                <a:ext cx="999376" cy="840641"/>
              </a:xfrm>
              <a:prstGeom prst="rect">
                <a:avLst/>
              </a:prstGeom>
            </p:spPr>
          </p:pic>
        </p:grpSp>
        <p:sp>
          <p:nvSpPr>
            <p:cNvPr id="65" name="Content Placeholder 1"/>
            <p:cNvSpPr txBox="1">
              <a:spLocks/>
            </p:cNvSpPr>
            <p:nvPr/>
          </p:nvSpPr>
          <p:spPr>
            <a:xfrm>
              <a:off x="6096000" y="914400"/>
              <a:ext cx="2590800" cy="342164"/>
            </a:xfrm>
            <a:prstGeom prst="rect">
              <a:avLst/>
            </a:prstGeom>
          </p:spPr>
          <p:txBody>
            <a:bodyPr lIns="45303" tIns="22652" rIns="45303" bIns="22652">
              <a:no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FILE NOT FOUND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495800" y="3094425"/>
            <a:ext cx="2565441" cy="1858575"/>
            <a:chOff x="4495800" y="3094425"/>
            <a:chExt cx="2565441" cy="1858575"/>
          </a:xfrm>
        </p:grpSpPr>
        <p:sp>
          <p:nvSpPr>
            <p:cNvPr id="69" name="Oval Callout 68"/>
            <p:cNvSpPr/>
            <p:nvPr/>
          </p:nvSpPr>
          <p:spPr>
            <a:xfrm>
              <a:off x="5020424" y="3791114"/>
              <a:ext cx="2040817" cy="1161886"/>
            </a:xfrm>
            <a:prstGeom prst="wedgeEllipseCallout">
              <a:avLst>
                <a:gd name="adj1" fmla="val -57859"/>
                <a:gd name="adj2" fmla="val -69058"/>
              </a:avLst>
            </a:prstGeom>
            <a:noFill/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ontent Placeholder 1"/>
            <p:cNvSpPr txBox="1">
              <a:spLocks/>
            </p:cNvSpPr>
            <p:nvPr/>
          </p:nvSpPr>
          <p:spPr>
            <a:xfrm>
              <a:off x="4495800" y="3094425"/>
              <a:ext cx="1295400" cy="364350"/>
            </a:xfrm>
            <a:prstGeom prst="rect">
              <a:avLst/>
            </a:prstGeom>
            <a:ln w="15875">
              <a:noFill/>
            </a:ln>
          </p:spPr>
          <p:txBody>
            <a:bodyPr lIns="45303" tIns="22652" rIns="45303" bIns="22652">
              <a:noAutofit/>
            </a:bodyPr>
            <a:lstStyle/>
            <a:p>
              <a:pPr marL="169890" marR="0" lvl="0" indent="-169890" algn="l" defTabSz="45304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NEW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NEW:</a:t>
            </a:r>
            <a:r>
              <a:rPr lang="en-US" dirty="0" smtClean="0"/>
              <a:t> Redirection on error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828800"/>
            <a:ext cx="8305800" cy="914400"/>
          </a:xfrm>
        </p:spPr>
        <p:txBody>
          <a:bodyPr/>
          <a:lstStyle/>
          <a:p>
            <a:r>
              <a:rPr lang="en-US" dirty="0" smtClean="0"/>
              <a:t>Global Catalogue</a:t>
            </a:r>
          </a:p>
          <a:p>
            <a:r>
              <a:rPr lang="en-US" dirty="0" smtClean="0"/>
              <a:t>Provides clients with encoded alternatives.</a:t>
            </a:r>
          </a:p>
          <a:p>
            <a:r>
              <a:rPr lang="en-US" dirty="0" smtClean="0"/>
              <a:t>Storage Elements interpret the provided alternatives.</a:t>
            </a:r>
          </a:p>
          <a:p>
            <a:r>
              <a:rPr lang="en-US" dirty="0" smtClean="0"/>
              <a:t>And create a redirection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 on error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866900"/>
            <a:ext cx="7620000" cy="3124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Transparent for the client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Provides feedback to redirectors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Utilizes HTTP standards only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4404</TotalTime>
  <Words>616</Words>
  <Application>Microsoft Macintosh PowerPoint</Application>
  <PresentationFormat>On-screen Show (4:3)</PresentationFormat>
  <Paragraphs>155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Content</vt:lpstr>
      <vt:lpstr>How is WLCG federating storage</vt:lpstr>
      <vt:lpstr>Suggested solution: CAT-SYNC</vt:lpstr>
      <vt:lpstr>Good for now</vt:lpstr>
      <vt:lpstr>Our Goal</vt:lpstr>
      <vt:lpstr>How does it work</vt:lpstr>
      <vt:lpstr>NEW: Redirection on error </vt:lpstr>
      <vt:lpstr>Redirection on error </vt:lpstr>
      <vt:lpstr>Redirection on error</vt:lpstr>
      <vt:lpstr>Redirection on error</vt:lpstr>
      <vt:lpstr>Redirection on error</vt:lpstr>
      <vt:lpstr>Redirection on error</vt:lpstr>
      <vt:lpstr>Next Step</vt:lpstr>
      <vt:lpstr>DEMO @ Hepix (Thursday)</vt:lpstr>
      <vt:lpstr>Thanks</vt:lpstr>
    </vt:vector>
  </TitlesOfParts>
  <Company>DESY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Patrick Fuhrmann</dc:creator>
  <cp:lastModifiedBy>Patrick Fuhrmann</cp:lastModifiedBy>
  <cp:revision>22</cp:revision>
  <cp:lastPrinted>2012-04-18T06:56:27Z</cp:lastPrinted>
  <dcterms:created xsi:type="dcterms:W3CDTF">2012-04-18T09:47:18Z</dcterms:created>
  <dcterms:modified xsi:type="dcterms:W3CDTF">2012-04-18T11:19:43Z</dcterms:modified>
</cp:coreProperties>
</file>